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41"/>
  </p:notesMasterIdLst>
  <p:sldIdLst>
    <p:sldId id="265"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28" r:id="rId37"/>
    <p:sldId id="329" r:id="rId38"/>
    <p:sldId id="330" r:id="rId39"/>
    <p:sldId id="292"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94624" autoAdjust="0"/>
  </p:normalViewPr>
  <p:slideViewPr>
    <p:cSldViewPr>
      <p:cViewPr varScale="1">
        <p:scale>
          <a:sx n="71" d="100"/>
          <a:sy n="71" d="100"/>
        </p:scale>
        <p:origin x="143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AC950F-F3C4-48A4-817A-D08EC6F02D8D}" type="datetimeFigureOut">
              <a:rPr lang="ru-RU" smtClean="0"/>
              <a:t>30.11.2021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0644BD-0E46-4812-A010-186C0C37DAA1}" type="slidenum">
              <a:rPr lang="ru-RU" smtClean="0"/>
              <a:t>‹#›</a:t>
            </a:fld>
            <a:endParaRPr lang="ru-RU"/>
          </a:p>
        </p:txBody>
      </p:sp>
    </p:spTree>
    <p:extLst>
      <p:ext uri="{BB962C8B-B14F-4D97-AF65-F5344CB8AC3E}">
        <p14:creationId xmlns:p14="http://schemas.microsoft.com/office/powerpoint/2010/main" val="630958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08416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23085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188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30.11.2021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798265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30.11.2021</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78098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30.11.2021</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0066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30.11.2021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57416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30.11.2021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9936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30.11.2021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357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36218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75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30.11.2021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664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30.11.2021</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241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30.11.2021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055366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4132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30.11.2021</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43778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fld id="{C45A30E5-D40D-4D84-A606-981BF039E7B4}" type="slidenum">
              <a:rPr lang="ru-RU" altLang="ru-RU"/>
              <a:pPr/>
              <a:t>‹#›</a:t>
            </a:fld>
            <a:endParaRPr lang="ru-RU" altLang="ru-RU"/>
          </a:p>
        </p:txBody>
      </p:sp>
    </p:spTree>
    <p:extLst>
      <p:ext uri="{BB962C8B-B14F-4D97-AF65-F5344CB8AC3E}">
        <p14:creationId xmlns:p14="http://schemas.microsoft.com/office/powerpoint/2010/main" val="2508541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30.11.2021</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415560414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hyperlink" Target="http://images.yandex.ru/yandsearch?source=psearch&amp;img_url=http%3A%2F%2Fwww.fresher.ru%2Fimages10%2Fslozhnye-razvyazki-s-vysoty-ptichego-poleta%2F6.jpg&amp;uinfo=sw-1023-sh-602-fw-798-fh-448-pd-1&amp;p=1&amp;text=%D1%82%D1%80%D0%B0%D0%BD%D1%81%D0%BF%D0%BE%D1%80%D1%82%D0%BD%D1%8B%D0%B5%20%D1%80%D0%B0%D0%B7%D0%B2%D1%8F%D0%B7%D0%BA%D0%B8%20%D0%B0%D0%B2%D1%82%D0%BE%D0%B4%D0%BE%D1%80%D0%BE%D0%B3%20%D0%B2%20%D1%8F%D0%BF%D0%BE%D0%BD%D0%B8%D0%B8&amp;noreask=1&amp;pos=30&amp;rpt=simage&amp;lr=67" TargetMode="Externa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images.yandex.ru/yandsearch?source=psearch&amp;text=%D1%82%D1%80%D0%B0%D0%BD%D1%81%D0%BF%D0%BE%D1%80%D1%82%D0%BD%D1%8B%D0%B5%20%D1%80%D0%B0%D0%B7%D0%B2%D1%8F%D0%B7%D0%BA%D0%B8%20%D0%B0%D0%B2%D1%82%D0%BE%D0%B4%D0%BE%D1%80%D0%BE%D0%B3%20%D0%B2%20%D0%BF%D0%B5%D0%BA%D0%B8%D0%BD%D0%B5&amp;noreask=1&amp;img_url=http%3A%2F%2Frussian.cri.cn%2Fmmsource%2Fimages%2F2004%2F04%2F12%2F117-1.jpg&amp;pos=10&amp;rpt=simage&amp;lr=67" TargetMode="External"/><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396552" y="1124744"/>
            <a:ext cx="9865096" cy="2262781"/>
          </a:xfrm>
        </p:spPr>
        <p:txBody>
          <a:bodyPr>
            <a:noAutofit/>
          </a:bodyPr>
          <a:lstStyle/>
          <a:p>
            <a:pPr algn="ctr"/>
            <a:r>
              <a:rPr lang="ru-RU" sz="4400" dirty="0" smtClean="0"/>
              <a:t>	</a:t>
            </a:r>
            <a:r>
              <a:rPr lang="ru-RU" b="1" dirty="0"/>
              <a:t>Основы проектирования городских дорог и улиц</a:t>
            </a:r>
            <a:endParaRPr lang="ru-RU" sz="4400" dirty="0"/>
          </a:p>
        </p:txBody>
      </p:sp>
    </p:spTree>
    <p:extLst>
      <p:ext uri="{BB962C8B-B14F-4D97-AF65-F5344CB8AC3E}">
        <p14:creationId xmlns:p14="http://schemas.microsoft.com/office/powerpoint/2010/main" val="4179274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700808"/>
            <a:ext cx="8280920" cy="3168352"/>
          </a:xfrm>
        </p:spPr>
        <p:txBody>
          <a:bodyPr>
            <a:noAutofit/>
          </a:bodyPr>
          <a:lstStyle/>
          <a:p>
            <a:pPr algn="ctr"/>
            <a:r>
              <a:rPr lang="ru-RU" sz="4800" dirty="0" smtClean="0"/>
              <a:t>Тема 5. </a:t>
            </a:r>
            <a:r>
              <a:rPr lang="ru-RU" sz="4800" dirty="0"/>
              <a:t>Лекция </a:t>
            </a:r>
            <a:r>
              <a:rPr lang="ru-RU" sz="4800" dirty="0" smtClean="0"/>
              <a:t>8 </a:t>
            </a:r>
            <a:r>
              <a:rPr lang="ru-RU" sz="4800" dirty="0" smtClean="0"/>
              <a:t/>
            </a:r>
            <a:br>
              <a:rPr lang="ru-RU" sz="4800" dirty="0" smtClean="0"/>
            </a:br>
            <a:r>
              <a:rPr lang="ru-RU" dirty="0"/>
              <a:t>Увязка плана и продольного профиля улиц с пересекаемыми магистралями.</a:t>
            </a:r>
            <a:endParaRPr lang="ru-RU" sz="4800" dirty="0"/>
          </a:p>
        </p:txBody>
      </p:sp>
    </p:spTree>
    <p:extLst>
      <p:ext uri="{BB962C8B-B14F-4D97-AF65-F5344CB8AC3E}">
        <p14:creationId xmlns:p14="http://schemas.microsoft.com/office/powerpoint/2010/main" val="3491747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body" idx="1"/>
          </p:nvPr>
        </p:nvSpPr>
        <p:spPr>
          <a:xfrm>
            <a:off x="179388" y="188913"/>
            <a:ext cx="8785225" cy="6480175"/>
          </a:xfrm>
        </p:spPr>
        <p:txBody>
          <a:bodyPr/>
          <a:lstStyle/>
          <a:p>
            <a:pPr algn="ctr" eaLnBrk="1" hangingPunct="1"/>
            <a:r>
              <a:rPr lang="ru-RU" altLang="ru-RU" sz="2000" b="1" smtClean="0"/>
              <a:t>Классификация пересечений автомобильных дорог в разных уровнях и требования к ним</a:t>
            </a:r>
            <a:br>
              <a:rPr lang="ru-RU" altLang="ru-RU" sz="2000" b="1" smtClean="0"/>
            </a:br>
            <a:endParaRPr lang="ru-RU" altLang="ru-RU" sz="2000" smtClean="0"/>
          </a:p>
        </p:txBody>
      </p:sp>
      <p:sp>
        <p:nvSpPr>
          <p:cNvPr id="2051" name="Rectangle 6"/>
          <p:cNvSpPr>
            <a:spLocks noChangeArrowheads="1"/>
          </p:cNvSpPr>
          <p:nvPr/>
        </p:nvSpPr>
        <p:spPr bwMode="auto">
          <a:xfrm>
            <a:off x="611188" y="885825"/>
            <a:ext cx="82089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Согласно действующим нормам на проектирование необходимость строительства пересечений и примыканий автомобильных дорог в разных уровнях предусматривают в следующих случаях:</a:t>
            </a:r>
            <a:br>
              <a:rPr lang="ru-RU" altLang="ru-RU"/>
            </a:br>
            <a:endParaRPr lang="ru-RU" altLang="ru-RU"/>
          </a:p>
        </p:txBody>
      </p:sp>
      <p:sp>
        <p:nvSpPr>
          <p:cNvPr id="2052" name="Rectangle 7"/>
          <p:cNvSpPr>
            <a:spLocks noChangeArrowheads="1"/>
          </p:cNvSpPr>
          <p:nvPr/>
        </p:nvSpPr>
        <p:spPr bwMode="auto">
          <a:xfrm>
            <a:off x="827088" y="1365250"/>
            <a:ext cx="74104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при пересечениях автомобильных дорог I категории с дорогами остальных категорий</a:t>
            </a:r>
            <a:r>
              <a:rPr lang="ru-RU" altLang="ru-RU"/>
              <a:t>;</a:t>
            </a:r>
            <a:br>
              <a:rPr lang="ru-RU" altLang="ru-RU"/>
            </a:br>
            <a:endParaRPr lang="ru-RU" altLang="ru-RU"/>
          </a:p>
        </p:txBody>
      </p:sp>
      <p:sp>
        <p:nvSpPr>
          <p:cNvPr id="2053" name="Rectangle 8"/>
          <p:cNvSpPr>
            <a:spLocks noChangeArrowheads="1"/>
          </p:cNvSpPr>
          <p:nvPr/>
        </p:nvSpPr>
        <p:spPr bwMode="auto">
          <a:xfrm>
            <a:off x="827088" y="1828800"/>
            <a:ext cx="653891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при пересечениях дорог II категории с дорогами II и III категорий;</a:t>
            </a:r>
            <a:br>
              <a:rPr lang="ru-RU" altLang="ru-RU" b="1"/>
            </a:br>
            <a:endParaRPr lang="ru-RU" altLang="ru-RU" b="1"/>
          </a:p>
        </p:txBody>
      </p:sp>
      <p:sp>
        <p:nvSpPr>
          <p:cNvPr id="2054" name="Rectangle 9"/>
          <p:cNvSpPr>
            <a:spLocks noChangeArrowheads="1"/>
          </p:cNvSpPr>
          <p:nvPr/>
        </p:nvSpPr>
        <p:spPr bwMode="auto">
          <a:xfrm>
            <a:off x="827088" y="2078038"/>
            <a:ext cx="74168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при пересечениях и примыканиях дорог III категории между собой при суммарной расчетной интенсивности движения для обеих дорог более 8000 привиденных ед./сут</a:t>
            </a:r>
            <a:br>
              <a:rPr lang="ru-RU" altLang="ru-RU" b="1"/>
            </a:br>
            <a:endParaRPr lang="ru-RU" altLang="ru-RU" b="1"/>
          </a:p>
        </p:txBody>
      </p:sp>
      <p:sp>
        <p:nvSpPr>
          <p:cNvPr id="2055" name="Rectangle 10"/>
          <p:cNvSpPr>
            <a:spLocks noChangeArrowheads="1"/>
          </p:cNvSpPr>
          <p:nvPr/>
        </p:nvSpPr>
        <p:spPr bwMode="auto">
          <a:xfrm>
            <a:off x="684213" y="3597275"/>
            <a:ext cx="820896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just" eaLnBrk="1" hangingPunct="1"/>
            <a:r>
              <a:rPr lang="ru-RU" altLang="ru-RU"/>
              <a:t>При устройстве пересечений и примыканий в разных уровнях достигаются следующие преимущества: устройство путепровода через одну из пересекающихся дорог позволяет пропустить транспортные потоки по обеим дорогам в прямом направлении без снижения скорости из-за помех от поворачивающихся автомобилей; обеспечивается более четкая организация пересекающихся потоков по сравнению с пересечениями в одном уровне; резко повышается безопасность движения, особенно при поворотах налево. </a:t>
            </a:r>
          </a:p>
        </p:txBody>
      </p:sp>
      <p:sp>
        <p:nvSpPr>
          <p:cNvPr id="2056" name="Rectangle 11"/>
          <p:cNvSpPr>
            <a:spLocks noChangeArrowheads="1"/>
          </p:cNvSpPr>
          <p:nvPr/>
        </p:nvSpPr>
        <p:spPr bwMode="auto">
          <a:xfrm>
            <a:off x="684213" y="5032375"/>
            <a:ext cx="8208962"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just" eaLnBrk="1" hangingPunct="1"/>
            <a:r>
              <a:rPr lang="ru-RU" altLang="ru-RU"/>
              <a:t>Повороты направо осуществляются беспрепятственно по так называемым правоповоротным съездам, на которых помехи при движении могут возникать лишь при включении поворачивающих автомобилей в транспортный поток по пересекаемой дороге. Разнообразие имеющихся схем пересечения в разных уровнях вызвано сложностью организации беспрепятственных левых поворотов.. </a:t>
            </a:r>
          </a:p>
        </p:txBody>
      </p:sp>
      <p:sp>
        <p:nvSpPr>
          <p:cNvPr id="2057" name="Rectangle 12"/>
          <p:cNvSpPr>
            <a:spLocks noChangeArrowheads="1"/>
          </p:cNvSpPr>
          <p:nvPr/>
        </p:nvSpPr>
        <p:spPr bwMode="auto">
          <a:xfrm>
            <a:off x="684213" y="2689225"/>
            <a:ext cx="8135937"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just" eaLnBrk="1" hangingPunct="1"/>
            <a:r>
              <a:rPr lang="ru-RU" altLang="ru-RU"/>
              <a:t>Правильно запроектированное пересечение в разных уровнях не имеет конфликтных точек, в которых могут пересекаться транспортные потоки. Исключением являются участки разветвления и слияния потоков поворачивающих автомобилей у входа на переходно-скоростные полосы и у выхода с них. </a:t>
            </a:r>
          </a:p>
        </p:txBody>
      </p:sp>
    </p:spTree>
    <p:extLst>
      <p:ext uri="{BB962C8B-B14F-4D97-AF65-F5344CB8AC3E}">
        <p14:creationId xmlns:p14="http://schemas.microsoft.com/office/powerpoint/2010/main" val="598572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0" y="188913"/>
            <a:ext cx="9144000" cy="6669087"/>
          </a:xfrm>
        </p:spPr>
        <p:txBody>
          <a:bodyPr/>
          <a:lstStyle/>
          <a:p>
            <a:pPr eaLnBrk="1" hangingPunct="1"/>
            <a:r>
              <a:rPr lang="ru-RU" altLang="ru-RU" sz="1600" smtClean="0"/>
              <a:t>Действующими нормативными документами к проектированию пересечений автомобильных дорог предъявляются следующие требования:</a:t>
            </a:r>
            <a:br>
              <a:rPr lang="ru-RU" altLang="ru-RU" sz="1600" smtClean="0"/>
            </a:br>
            <a:endParaRPr lang="ru-RU" altLang="ru-RU" sz="1600" smtClean="0"/>
          </a:p>
        </p:txBody>
      </p:sp>
      <p:sp>
        <p:nvSpPr>
          <p:cNvPr id="3075" name="Rectangle 8"/>
          <p:cNvSpPr>
            <a:spLocks noChangeArrowheads="1"/>
          </p:cNvSpPr>
          <p:nvPr/>
        </p:nvSpPr>
        <p:spPr bwMode="auto">
          <a:xfrm>
            <a:off x="323850" y="661988"/>
            <a:ext cx="85693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развязки движения в разных уровнях на автомобильных дорогах I - II категорий проектируют таким образом, чтобы были исключены пересечения левоповоротного движения в одном уровне с транспортными потоками основных направлений;</a:t>
            </a:r>
            <a:br>
              <a:rPr lang="ru-RU" altLang="ru-RU"/>
            </a:br>
            <a:endParaRPr lang="ru-RU" altLang="ru-RU"/>
          </a:p>
        </p:txBody>
      </p:sp>
      <p:sp>
        <p:nvSpPr>
          <p:cNvPr id="3076" name="Rectangle 9"/>
          <p:cNvSpPr>
            <a:spLocks noChangeArrowheads="1"/>
          </p:cNvSpPr>
          <p:nvPr/>
        </p:nvSpPr>
        <p:spPr bwMode="auto">
          <a:xfrm>
            <a:off x="323850" y="1284288"/>
            <a:ext cx="770413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пересечения и примыкания на дорогах I - II категорий предусматривают не чаще, чем через 5 км, а на дорогах III категории - не чаще, чем через 2 км;</a:t>
            </a:r>
            <a:br>
              <a:rPr lang="ru-RU" altLang="ru-RU"/>
            </a:br>
            <a:endParaRPr lang="ru-RU" altLang="ru-RU"/>
          </a:p>
        </p:txBody>
      </p:sp>
      <p:sp>
        <p:nvSpPr>
          <p:cNvPr id="3077" name="Rectangle 10"/>
          <p:cNvSpPr>
            <a:spLocks noChangeArrowheads="1"/>
          </p:cNvSpPr>
          <p:nvPr/>
        </p:nvSpPr>
        <p:spPr bwMode="auto">
          <a:xfrm>
            <a:off x="322263" y="1773238"/>
            <a:ext cx="835342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минимальные радиусы кривых на правоповоротных съездах с дорог I - II категорий назначают, исходя из обеспечения скорости не менее 80 км/ч, а с дорог III категории - не менее 60 км/ч. Минимальные радиусы на левоповоротных съездах с дорог I и II категорий назначают, исходя из обеспечения скорости 50 км/ч и с дорог III категории не менее 40 км/ч;</a:t>
            </a:r>
            <a:br>
              <a:rPr lang="ru-RU" altLang="ru-RU"/>
            </a:br>
            <a:endParaRPr lang="ru-RU" altLang="ru-RU"/>
          </a:p>
        </p:txBody>
      </p:sp>
      <p:sp>
        <p:nvSpPr>
          <p:cNvPr id="3078" name="Rectangle 11"/>
          <p:cNvSpPr>
            <a:spLocks noChangeArrowheads="1"/>
          </p:cNvSpPr>
          <p:nvPr/>
        </p:nvSpPr>
        <p:spPr bwMode="auto">
          <a:xfrm>
            <a:off x="323850" y="2640013"/>
            <a:ext cx="88042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съезды с дорог I - III категорий и въезды на них осуществляют с устройством переходно-скоростных полос;</a:t>
            </a:r>
            <a:br>
              <a:rPr lang="ru-RU" altLang="ru-RU"/>
            </a:br>
            <a:endParaRPr lang="ru-RU" altLang="ru-RU"/>
          </a:p>
        </p:txBody>
      </p:sp>
      <p:sp>
        <p:nvSpPr>
          <p:cNvPr id="3079" name="Rectangle 12"/>
          <p:cNvSpPr>
            <a:spLocks noChangeArrowheads="1"/>
          </p:cNvSpPr>
          <p:nvPr/>
        </p:nvSpPr>
        <p:spPr bwMode="auto">
          <a:xfrm>
            <a:off x="323850" y="2997200"/>
            <a:ext cx="84248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ширину проезжей части на всем протяжении левоповоротных съездов принимают 5,5 м, а на правоповоротных 5,0 м. Ширина обочин с внутренней стороны закруглений на съездах должна быть не менее 1,5 м, а с внешней стороны - 3,0 м;</a:t>
            </a:r>
            <a:br>
              <a:rPr lang="ru-RU" altLang="ru-RU"/>
            </a:br>
            <a:endParaRPr lang="ru-RU" altLang="ru-RU"/>
          </a:p>
        </p:txBody>
      </p:sp>
      <p:sp>
        <p:nvSpPr>
          <p:cNvPr id="3080" name="Rectangle 13"/>
          <p:cNvSpPr>
            <a:spLocks noChangeArrowheads="1"/>
          </p:cNvSpPr>
          <p:nvPr/>
        </p:nvSpPr>
        <p:spPr bwMode="auto">
          <a:xfrm>
            <a:off x="395288" y="3738563"/>
            <a:ext cx="85693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Многообразие местных условий на пересечениях и примыканиях (особенности плана и профиля пересекающихся автомобильных дорог, углы пересечений или примыканий, ситуационные особенности места пересечения, категории пересекающихся дорог и распределение перспективной интенсивности движения по направлениям, топографические, инженерно-геологические, гидрогеологические условия и т.д.) предопределило большое разнообразие возможных типов узлов примыканий и пересечений дорог в разных уровнях. В настоящее время известно около 200 схем развязок в разных уровнях.</a:t>
            </a:r>
            <a:br>
              <a:rPr lang="ru-RU" altLang="ru-RU"/>
            </a:br>
            <a:endParaRPr lang="ru-RU" altLang="ru-RU"/>
          </a:p>
        </p:txBody>
      </p:sp>
      <p:sp>
        <p:nvSpPr>
          <p:cNvPr id="3081" name="Rectangle 14"/>
          <p:cNvSpPr>
            <a:spLocks noChangeArrowheads="1"/>
          </p:cNvSpPr>
          <p:nvPr/>
        </p:nvSpPr>
        <p:spPr bwMode="auto">
          <a:xfrm>
            <a:off x="323850" y="5359400"/>
            <a:ext cx="84963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1800"/>
              <a:t>Узлы пересечений и примыканий автомобильных дорог в разных уровнях по начертанию в плане и способам организации движения на них можно разделить на следующие группы:</a:t>
            </a:r>
          </a:p>
        </p:txBody>
      </p:sp>
    </p:spTree>
    <p:extLst>
      <p:ext uri="{BB962C8B-B14F-4D97-AF65-F5344CB8AC3E}">
        <p14:creationId xmlns:p14="http://schemas.microsoft.com/office/powerpoint/2010/main" val="3851148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468313" y="260350"/>
            <a:ext cx="8229600" cy="6408738"/>
          </a:xfrm>
        </p:spPr>
        <p:txBody>
          <a:bodyPr/>
          <a:lstStyle/>
          <a:p>
            <a:pPr eaLnBrk="1" hangingPunct="1"/>
            <a:r>
              <a:rPr lang="ru-RU" altLang="ru-RU" sz="1600" b="1" smtClean="0"/>
              <a:t>клеверообразные </a:t>
            </a:r>
          </a:p>
        </p:txBody>
      </p:sp>
      <p:pic>
        <p:nvPicPr>
          <p:cNvPr id="4099" name="Picture 7" descr="image1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49275"/>
            <a:ext cx="475297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8"/>
          <p:cNvSpPr>
            <a:spLocks noChangeArrowheads="1"/>
          </p:cNvSpPr>
          <p:nvPr/>
        </p:nvSpPr>
        <p:spPr bwMode="auto">
          <a:xfrm>
            <a:off x="5364163" y="1454150"/>
            <a:ext cx="33147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sz="1600"/>
              <a:t>а - полный клеверный лист; б - обжатый клеверный лист; в, г, д, е, ж - неполный клеверный лист</a:t>
            </a:r>
            <a:br>
              <a:rPr lang="ru-RU" altLang="ru-RU" sz="1600"/>
            </a:br>
            <a:endParaRPr lang="ru-RU" altLang="ru-RU" sz="1600"/>
          </a:p>
        </p:txBody>
      </p:sp>
      <p:sp>
        <p:nvSpPr>
          <p:cNvPr id="4101" name="Rectangle 9"/>
          <p:cNvSpPr>
            <a:spLocks noChangeArrowheads="1"/>
          </p:cNvSpPr>
          <p:nvPr/>
        </p:nvSpPr>
        <p:spPr bwMode="auto">
          <a:xfrm>
            <a:off x="468313" y="3222625"/>
            <a:ext cx="8424862"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В практике отечественного проектирования наибольшее распространение получили клеверообразные пересечения автомобильных дорог в разных уровнях. При этом различают развязки типа «полный клеверный лист», обеспечивающий полную развязку движения по всем направлениям а), «обжатый клеверный лист», устраиваемый в стесненных условиях городской застройки, б) и «неполный клеверный лист», допускающий пересечения в одном уровне левоповоротных транспортных потоков на второстепенных направлениях в, г, д, е, ж).</a:t>
            </a:r>
            <a:br>
              <a:rPr lang="ru-RU" altLang="ru-RU"/>
            </a:br>
            <a:endParaRPr lang="ru-RU" altLang="ru-RU"/>
          </a:p>
        </p:txBody>
      </p:sp>
      <p:sp>
        <p:nvSpPr>
          <p:cNvPr id="4102" name="Rectangle 11"/>
          <p:cNvSpPr>
            <a:spLocks noChangeArrowheads="1"/>
          </p:cNvSpPr>
          <p:nvPr/>
        </p:nvSpPr>
        <p:spPr bwMode="auto">
          <a:xfrm>
            <a:off x="539750" y="4600575"/>
            <a:ext cx="835342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К достоинствам</a:t>
            </a:r>
            <a:r>
              <a:rPr lang="ru-RU" altLang="ru-RU"/>
              <a:t> клеверообразных пересечений относят: обеспечение развязки движения транспортных потоков по всем, либо по основным направлениям при двух пересекающихся магистралях; обеспечение безопасности движения; сравнительно невысокая стоимость строительства одного путепровода и соединительных рамп.</a:t>
            </a:r>
            <a:br>
              <a:rPr lang="ru-RU" altLang="ru-RU"/>
            </a:br>
            <a:endParaRPr lang="ru-RU" altLang="ru-RU"/>
          </a:p>
        </p:txBody>
      </p:sp>
      <p:sp>
        <p:nvSpPr>
          <p:cNvPr id="4103" name="Rectangle 12"/>
          <p:cNvSpPr>
            <a:spLocks noChangeArrowheads="1"/>
          </p:cNvSpPr>
          <p:nvPr/>
        </p:nvSpPr>
        <p:spPr bwMode="auto">
          <a:xfrm>
            <a:off x="539750" y="5564188"/>
            <a:ext cx="82804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Однако клеверообразным узлам пересечений автомобильных дорог присуши и некоторые </a:t>
            </a:r>
            <a:r>
              <a:rPr lang="ru-RU" altLang="ru-RU" b="1"/>
              <a:t>недостатки</a:t>
            </a:r>
            <a:r>
              <a:rPr lang="ru-RU" altLang="ru-RU"/>
              <a:t>, ограничивающие сферу их применения: большая площадь, занимаемая развязкой; значительные перепробеги для левоповоротных транспортных потоков и потоков, осуществляющих разворот; необходимость дополнительных мероприятий для обеспечения безопасного движения пешеходов.</a:t>
            </a:r>
            <a:br>
              <a:rPr lang="ru-RU" altLang="ru-RU"/>
            </a:br>
            <a:endParaRPr lang="ru-RU" altLang="ru-RU"/>
          </a:p>
        </p:txBody>
      </p:sp>
    </p:spTree>
    <p:extLst>
      <p:ext uri="{BB962C8B-B14F-4D97-AF65-F5344CB8AC3E}">
        <p14:creationId xmlns:p14="http://schemas.microsoft.com/office/powerpoint/2010/main" val="3120299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179388" y="260350"/>
            <a:ext cx="8964612" cy="6597650"/>
          </a:xfrm>
        </p:spPr>
        <p:txBody>
          <a:bodyPr/>
          <a:lstStyle/>
          <a:p>
            <a:pPr eaLnBrk="1" hangingPunct="1"/>
            <a:r>
              <a:rPr lang="ru-RU" altLang="ru-RU" sz="1400" b="1" smtClean="0"/>
              <a:t>Схемы петлеобразных транспортных пересечений в двух уровнях:</a:t>
            </a:r>
            <a:br>
              <a:rPr lang="ru-RU" altLang="ru-RU" sz="1400" b="1" smtClean="0"/>
            </a:br>
            <a:r>
              <a:rPr lang="ru-RU" altLang="ru-RU" sz="1400" smtClean="0"/>
              <a:t>а - двойная петля; б - улучшенная двойная петля </a:t>
            </a:r>
          </a:p>
        </p:txBody>
      </p:sp>
      <p:sp>
        <p:nvSpPr>
          <p:cNvPr id="5123" name="Rectangle 4"/>
          <p:cNvSpPr>
            <a:spLocks noChangeArrowheads="1"/>
          </p:cNvSpPr>
          <p:nvPr/>
        </p:nvSpPr>
        <p:spPr bwMode="auto">
          <a:xfrm>
            <a:off x="323850" y="2355850"/>
            <a:ext cx="82804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Петлеобразные пересечения, например, «двойная петля» (рис., а) или «улучшенная двойная петля» (рис., б), устраивают при пересечении автомагистралей или магистральных улиц с дорогами второстепенного значения. К недостаткам этого типа пересечений, помимо необходимости строительства двух путепроводов, следует отнести также недостаточное обеспечение безопасных условий движения, так как транспортный поток с главной магистрали вливается в потоки второстепенного направления не с правой, а с левой стороны.</a:t>
            </a:r>
            <a:br>
              <a:rPr lang="ru-RU" altLang="ru-RU"/>
            </a:br>
            <a:endParaRPr lang="ru-RU" altLang="ru-RU"/>
          </a:p>
        </p:txBody>
      </p:sp>
      <p:pic>
        <p:nvPicPr>
          <p:cNvPr id="5124" name="Picture 6" descr="x15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765175"/>
            <a:ext cx="49688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8" descr="x15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4221163"/>
            <a:ext cx="49688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9"/>
          <p:cNvSpPr>
            <a:spLocks noChangeArrowheads="1"/>
          </p:cNvSpPr>
          <p:nvPr/>
        </p:nvSpPr>
        <p:spPr bwMode="auto">
          <a:xfrm>
            <a:off x="1619250" y="3933825"/>
            <a:ext cx="6121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Ромбовидные транспортные пересечения в разных уровнях: </a:t>
            </a:r>
          </a:p>
        </p:txBody>
      </p:sp>
      <p:sp>
        <p:nvSpPr>
          <p:cNvPr id="5127" name="Rectangle 10"/>
          <p:cNvSpPr>
            <a:spLocks noChangeArrowheads="1"/>
          </p:cNvSpPr>
          <p:nvPr/>
        </p:nvSpPr>
        <p:spPr bwMode="auto">
          <a:xfrm>
            <a:off x="179388" y="5200650"/>
            <a:ext cx="87852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a:t>а - с прямыми левыми поворотами; б, в - с полупрямыми левыми поворотами; г - в четырех уровнях</a:t>
            </a:r>
          </a:p>
          <a:p>
            <a:pPr eaLnBrk="1" hangingPunct="1"/>
            <a:r>
              <a:rPr lang="ru-RU" altLang="ru-RU"/>
              <a:t/>
            </a:r>
            <a:br>
              <a:rPr lang="ru-RU" altLang="ru-RU"/>
            </a:br>
            <a:r>
              <a:rPr lang="ru-RU" altLang="ru-RU"/>
              <a:t>Ромбовидные развязки устраивают на пересечениях равнозначных магистралей со значительными размерами движения по всем направлениям. Занимая умеренную площадь, такие развязки практически исключают перепробеги для лево- и правоповоротных транспортных потоков, однако необходимость строительства большого числа путепроводов определяет весьма их высокую стоимость.</a:t>
            </a:r>
            <a:br>
              <a:rPr lang="ru-RU" altLang="ru-RU"/>
            </a:br>
            <a:endParaRPr lang="ru-RU" altLang="ru-RU"/>
          </a:p>
        </p:txBody>
      </p:sp>
    </p:spTree>
    <p:extLst>
      <p:ext uri="{BB962C8B-B14F-4D97-AF65-F5344CB8AC3E}">
        <p14:creationId xmlns:p14="http://schemas.microsoft.com/office/powerpoint/2010/main" val="920141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395288" y="260350"/>
            <a:ext cx="8229600" cy="6337300"/>
          </a:xfrm>
        </p:spPr>
        <p:txBody>
          <a:bodyPr/>
          <a:lstStyle/>
          <a:p>
            <a:pPr eaLnBrk="1" hangingPunct="1"/>
            <a:r>
              <a:rPr lang="ru-RU" altLang="ru-RU" sz="2000" smtClean="0"/>
              <a:t>крестообразные пересечения</a:t>
            </a:r>
            <a:r>
              <a:rPr lang="ru-RU" altLang="ru-RU" smtClean="0"/>
              <a:t> </a:t>
            </a:r>
          </a:p>
        </p:txBody>
      </p:sp>
      <p:pic>
        <p:nvPicPr>
          <p:cNvPr id="6147" name="Picture 5" descr="image1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513"/>
            <a:ext cx="637222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6"/>
          <p:cNvSpPr>
            <a:spLocks noChangeArrowheads="1"/>
          </p:cNvSpPr>
          <p:nvPr/>
        </p:nvSpPr>
        <p:spPr bwMode="auto">
          <a:xfrm>
            <a:off x="5364163" y="1190625"/>
            <a:ext cx="35290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Схема крестообразных транспортных пересечений в двух уровнях:</a:t>
            </a:r>
            <a:br>
              <a:rPr lang="ru-RU" altLang="ru-RU"/>
            </a:br>
            <a:r>
              <a:rPr lang="ru-RU" altLang="ru-RU"/>
              <a:t>а - пересечение с пятью путепроводами типа </a:t>
            </a:r>
            <a:r>
              <a:rPr lang="ru-RU" altLang="ru-RU" b="1"/>
              <a:t>«крест</a:t>
            </a:r>
            <a:r>
              <a:rPr lang="ru-RU" altLang="ru-RU"/>
              <a:t>»; б - пересечение с отнесенными левыми поворотами</a:t>
            </a:r>
            <a:br>
              <a:rPr lang="ru-RU" altLang="ru-RU"/>
            </a:br>
            <a:endParaRPr lang="ru-RU" altLang="ru-RU"/>
          </a:p>
        </p:txBody>
      </p:sp>
      <p:sp>
        <p:nvSpPr>
          <p:cNvPr id="6149" name="Rectangle 7"/>
          <p:cNvSpPr>
            <a:spLocks noChangeArrowheads="1"/>
          </p:cNvSpPr>
          <p:nvPr/>
        </p:nvSpPr>
        <p:spPr bwMode="auto">
          <a:xfrm>
            <a:off x="323850" y="3365500"/>
            <a:ext cx="8424863"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В стесненных условиях городской застройки применяют крестообразные пересечения в разных уровнях, например, по типу «крест» (а), пересечение в двух уровнях с отнесенными левыми поворотами (б) и т.д. Пересечения типа «крест» с пятью путепроводами применяют в стесненных условиях при пересечении равнозначных магистралей с мощными транспортными потоками. Кроме минимальной площади занимаемых земель такой тип пересечения характеризуется минимальными перепробегами для лево- и правоповоротного движения, однако требует сооружения пяти путепроводов (правда, меньшей ширины, чем для развязки типа «клеверный лист») и исключает возможность разворота в пределах транспортного узла. Пересечение в двух уровнях с отнесенными левыми поворотами нередко применяют в условиях сложившейся городской застройки на главных магистралях с небольшими размерами левоповоротного движения.</a:t>
            </a:r>
            <a:br>
              <a:rPr lang="ru-RU" altLang="ru-RU"/>
            </a:br>
            <a:endParaRPr lang="ru-RU" altLang="ru-RU"/>
          </a:p>
        </p:txBody>
      </p:sp>
    </p:spTree>
    <p:extLst>
      <p:ext uri="{BB962C8B-B14F-4D97-AF65-F5344CB8AC3E}">
        <p14:creationId xmlns:p14="http://schemas.microsoft.com/office/powerpoint/2010/main" val="60075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250825" y="714375"/>
            <a:ext cx="8713788" cy="5954713"/>
          </a:xfrm>
        </p:spPr>
        <p:txBody>
          <a:bodyPr/>
          <a:lstStyle/>
          <a:p>
            <a:pPr eaLnBrk="1" hangingPunct="1"/>
            <a:r>
              <a:rPr lang="ru-RU" altLang="ru-RU" sz="1800" smtClean="0"/>
              <a:t>Сложные пересечения</a:t>
            </a:r>
            <a:r>
              <a:rPr lang="ru-RU" altLang="ru-RU" smtClean="0"/>
              <a:t>  </a:t>
            </a:r>
          </a:p>
        </p:txBody>
      </p:sp>
      <p:pic>
        <p:nvPicPr>
          <p:cNvPr id="7171" name="Picture 11" descr="image15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613"/>
            <a:ext cx="49323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12"/>
          <p:cNvSpPr>
            <a:spLocks noChangeArrowheads="1"/>
          </p:cNvSpPr>
          <p:nvPr/>
        </p:nvSpPr>
        <p:spPr bwMode="auto">
          <a:xfrm>
            <a:off x="5148263" y="779463"/>
            <a:ext cx="3816350"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Схемы сложных транспортных пересечений в двух уровнях:</a:t>
            </a:r>
            <a:r>
              <a:rPr lang="ru-RU" altLang="ru-RU"/>
              <a:t/>
            </a:r>
            <a:br>
              <a:rPr lang="ru-RU" altLang="ru-RU"/>
            </a:br>
            <a:r>
              <a:rPr lang="ru-RU" altLang="ru-RU"/>
              <a:t>а - с одним полупрямым левоповоротным съездом; б, в - с одним прямым левоповоротным съездом; г - с двумя полупрямыми левоповоротными съездами</a:t>
            </a:r>
            <a:br>
              <a:rPr lang="ru-RU" altLang="ru-RU"/>
            </a:br>
            <a:endParaRPr lang="ru-RU" altLang="ru-RU"/>
          </a:p>
        </p:txBody>
      </p:sp>
      <p:sp>
        <p:nvSpPr>
          <p:cNvPr id="7173" name="Rectangle 13"/>
          <p:cNvSpPr>
            <a:spLocks noChangeArrowheads="1"/>
          </p:cNvSpPr>
          <p:nvPr/>
        </p:nvSpPr>
        <p:spPr bwMode="auto">
          <a:xfrm>
            <a:off x="179388" y="2276475"/>
            <a:ext cx="8640762"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Сложные пересечения с полупрямыми и прямыми левоповоротными съездами устраивают на пересекающихся автомагистралях при наличии одного (а, б, в) или нескольких (, г) мощных левоповоротных транспортных потоков, когда строительство обычного съезда (, а) предопределяет неоправданные потери, связанные с перепробегом автомобилей. Сокращение или исключение перепробегов достигается путем устройства соответственно полупрямых, либо прямых левоповоротных съездов, что предопределяет заметное увеличение строительной стоимости транспортной развязки в связи с необходимостью строительства двух дополнительных путепроводов.</a:t>
            </a:r>
            <a:br>
              <a:rPr lang="ru-RU" altLang="ru-RU"/>
            </a:br>
            <a:endParaRPr lang="ru-RU" altLang="ru-RU"/>
          </a:p>
        </p:txBody>
      </p:sp>
      <p:pic>
        <p:nvPicPr>
          <p:cNvPr id="7174" name="Picture 15" descr="200px-CloverStackInters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92600"/>
            <a:ext cx="233997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Rectangle 17"/>
          <p:cNvSpPr>
            <a:spLocks noChangeArrowheads="1"/>
          </p:cNvSpPr>
          <p:nvPr/>
        </p:nvSpPr>
        <p:spPr bwMode="auto">
          <a:xfrm>
            <a:off x="2124075" y="4062413"/>
            <a:ext cx="6048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Двухуровневая клеверообразная накопительная развязка</a:t>
            </a:r>
            <a:r>
              <a:rPr lang="ru-RU" altLang="ru-RU" sz="1200"/>
              <a:t> </a:t>
            </a:r>
          </a:p>
        </p:txBody>
      </p:sp>
      <p:sp>
        <p:nvSpPr>
          <p:cNvPr id="7176" name="Rectangle 18"/>
          <p:cNvSpPr>
            <a:spLocks noChangeArrowheads="1"/>
          </p:cNvSpPr>
          <p:nvPr/>
        </p:nvSpPr>
        <p:spPr bwMode="auto">
          <a:xfrm>
            <a:off x="2411413" y="4384675"/>
            <a:ext cx="65532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 Данный вид развязки является естественной эволюцией классического клевера, когда вместо пары клеверных съездов, которые блокируются из-за проблемы съезжающих и заезжающих на развязку автомобилей при интенсивном движении (конфликт потоков) строятся отдельные съезды. При такой конструкции, двигаясь по любому из пересекающихся шоссе, сначала следует съезд транспорта с основного шоссе позволяющий съехать с шоссе всем желающим, и лишь затем следует заезд с пересекающегося шоссе </a:t>
            </a:r>
          </a:p>
        </p:txBody>
      </p:sp>
      <p:sp>
        <p:nvSpPr>
          <p:cNvPr id="7177" name="Rectangle 19"/>
          <p:cNvSpPr>
            <a:spLocks noChangeArrowheads="1"/>
          </p:cNvSpPr>
          <p:nvPr/>
        </p:nvSpPr>
        <p:spPr bwMode="auto">
          <a:xfrm>
            <a:off x="2195513" y="6284913"/>
            <a:ext cx="792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Необходимо сооружение 7-ми путепроводов</a:t>
            </a:r>
          </a:p>
        </p:txBody>
      </p:sp>
    </p:spTree>
    <p:extLst>
      <p:ext uri="{BB962C8B-B14F-4D97-AF65-F5344CB8AC3E}">
        <p14:creationId xmlns:p14="http://schemas.microsoft.com/office/powerpoint/2010/main" val="2987773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900113" y="0"/>
            <a:ext cx="10258426" cy="6858000"/>
          </a:xfrm>
        </p:spPr>
        <p:txBody>
          <a:bodyPr/>
          <a:lstStyle/>
          <a:p>
            <a:pPr algn="ctr" eaLnBrk="1" hangingPunct="1">
              <a:buFontTx/>
              <a:buNone/>
            </a:pPr>
            <a:r>
              <a:rPr lang="ru-RU" altLang="ru-RU" sz="1800" b="1" smtClean="0"/>
              <a:t>кольцевые</a:t>
            </a:r>
            <a:r>
              <a:rPr lang="ru-RU" altLang="ru-RU" b="1" smtClean="0"/>
              <a:t> </a:t>
            </a:r>
          </a:p>
        </p:txBody>
      </p:sp>
      <p:sp>
        <p:nvSpPr>
          <p:cNvPr id="8195" name="Rectangle 4"/>
          <p:cNvSpPr>
            <a:spLocks noChangeArrowheads="1"/>
          </p:cNvSpPr>
          <p:nvPr/>
        </p:nvSpPr>
        <p:spPr bwMode="auto">
          <a:xfrm>
            <a:off x="250825" y="685800"/>
            <a:ext cx="849788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Кольцевые пересечения автомобильных дорог характеризуются наибольшей простотой организации движения, однако требуют строительства от двух до пяти путепроводов, а также большой площади отчуждения земель.</a:t>
            </a:r>
            <a:br>
              <a:rPr lang="ru-RU" altLang="ru-RU"/>
            </a:br>
            <a:endParaRPr lang="ru-RU" altLang="ru-RU"/>
          </a:p>
        </p:txBody>
      </p:sp>
      <p:pic>
        <p:nvPicPr>
          <p:cNvPr id="8196" name="Picture 6" descr="image15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276475"/>
            <a:ext cx="611981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7"/>
          <p:cNvSpPr>
            <a:spLocks noChangeArrowheads="1"/>
          </p:cNvSpPr>
          <p:nvPr/>
        </p:nvSpPr>
        <p:spPr bwMode="auto">
          <a:xfrm>
            <a:off x="395288" y="1412875"/>
            <a:ext cx="8424862"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 Схемы кольцевых транспортных пересечений в двух уровнях:</a:t>
            </a:r>
            <a:br>
              <a:rPr lang="ru-RU" altLang="ru-RU"/>
            </a:br>
            <a:r>
              <a:rPr lang="ru-RU" altLang="ru-RU"/>
              <a:t>а - турбинный тип; б - распределительное кольцо с пятью путепроводами; в - распределительное кольцо с тремя путепроводами; г - распределительное кольцо с двумя путепроводами.</a:t>
            </a:r>
            <a:br>
              <a:rPr lang="ru-RU" altLang="ru-RU"/>
            </a:br>
            <a:endParaRPr lang="ru-RU" altLang="ru-RU"/>
          </a:p>
        </p:txBody>
      </p:sp>
      <p:sp>
        <p:nvSpPr>
          <p:cNvPr id="8198" name="Rectangle 8"/>
          <p:cNvSpPr>
            <a:spLocks noChangeArrowheads="1"/>
          </p:cNvSpPr>
          <p:nvPr/>
        </p:nvSpPr>
        <p:spPr bwMode="auto">
          <a:xfrm>
            <a:off x="323850" y="3619500"/>
            <a:ext cx="84248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180975"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a:t>Распределительное кольцо с пятью путепроводами (б) возможно при пересечениях дорог I и II категорий с большой интенсивностью движения и значительным удельным весом поворачивающих налево автомобилей, а также в стесненных условиях.</a:t>
            </a:r>
          </a:p>
          <a:p>
            <a:pPr eaLnBrk="1" hangingPunct="1"/>
            <a:r>
              <a:rPr lang="ru-RU" altLang="ru-RU"/>
              <a:t>Распределительное кольцо с двумя путепроводами (г) можно применять при пересечении дорог I и II категорий с дорогами III-V категорий и при большой интенсивности движения поворачивающих налево автомобилей или в стесненных условиях. </a:t>
            </a:r>
          </a:p>
        </p:txBody>
      </p:sp>
      <p:pic>
        <p:nvPicPr>
          <p:cNvPr id="8199" name="Picture 15" descr="image15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276475"/>
            <a:ext cx="611981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6" descr="image15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276475"/>
            <a:ext cx="611981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8" descr="200px-Knooppunt_turb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724400"/>
            <a:ext cx="1800225"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Rectangle 19"/>
          <p:cNvSpPr>
            <a:spLocks noChangeArrowheads="1"/>
          </p:cNvSpPr>
          <p:nvPr/>
        </p:nvSpPr>
        <p:spPr bwMode="auto">
          <a:xfrm>
            <a:off x="323850" y="6280150"/>
            <a:ext cx="20161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Двухуровневая турбинная развязка </a:t>
            </a:r>
          </a:p>
        </p:txBody>
      </p:sp>
      <p:sp>
        <p:nvSpPr>
          <p:cNvPr id="8203" name="Rectangle 20"/>
          <p:cNvSpPr>
            <a:spLocks noChangeArrowheads="1"/>
          </p:cNvSpPr>
          <p:nvPr/>
        </p:nvSpPr>
        <p:spPr bwMode="auto">
          <a:xfrm>
            <a:off x="2339975" y="4981575"/>
            <a:ext cx="6624638"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a:t>Особенностью такой развязки являются съезды с большим радиусом поворота, позволяющие повысить пропускную способность развязки в целом. Однако развязка</a:t>
            </a:r>
          </a:p>
          <a:p>
            <a:pPr eaLnBrk="1" hangingPunct="1"/>
            <a:r>
              <a:rPr lang="ru-RU" altLang="ru-RU"/>
              <a:t>требует много места для строительства,</a:t>
            </a:r>
          </a:p>
          <a:p>
            <a:pPr eaLnBrk="1" hangingPunct="1"/>
            <a:r>
              <a:rPr lang="ru-RU" altLang="ru-RU"/>
              <a:t>требует сооружения 11 мостов, кроме того, имеет</a:t>
            </a:r>
          </a:p>
          <a:p>
            <a:pPr eaLnBrk="1" hangingPunct="1"/>
            <a:r>
              <a:rPr lang="ru-RU" altLang="ru-RU"/>
              <a:t>резкие перепады высот на эстакадах съездов</a:t>
            </a:r>
          </a:p>
          <a:p>
            <a:pPr eaLnBrk="1" hangingPunct="1"/>
            <a:r>
              <a:rPr lang="ru-RU" altLang="ru-RU"/>
              <a:t/>
            </a:r>
            <a:br>
              <a:rPr lang="ru-RU" altLang="ru-RU"/>
            </a:br>
            <a:endParaRPr lang="ru-RU" altLang="ru-RU"/>
          </a:p>
        </p:txBody>
      </p:sp>
    </p:spTree>
    <p:extLst>
      <p:ext uri="{BB962C8B-B14F-4D97-AF65-F5344CB8AC3E}">
        <p14:creationId xmlns:p14="http://schemas.microsoft.com/office/powerpoint/2010/main" val="129493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179388" y="188913"/>
            <a:ext cx="8518525" cy="6408737"/>
          </a:xfrm>
        </p:spPr>
        <p:txBody>
          <a:bodyPr/>
          <a:lstStyle/>
          <a:p>
            <a:pPr algn="ctr" eaLnBrk="1" hangingPunct="1">
              <a:buFontTx/>
              <a:buNone/>
            </a:pPr>
            <a:r>
              <a:rPr lang="ru-RU" altLang="ru-RU" sz="2400" smtClean="0"/>
              <a:t>Многоуровневые развязки </a:t>
            </a:r>
            <a:r>
              <a:rPr lang="ru-RU" altLang="ru-RU" sz="1400" smtClean="0"/>
              <a:t>турбинная развязка в Чикаго</a:t>
            </a:r>
          </a:p>
        </p:txBody>
      </p:sp>
      <p:pic>
        <p:nvPicPr>
          <p:cNvPr id="9219" name="Picture 5" descr="File:Chicago Circle Interchange (Spaghetti Bowl) 29Nov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20713"/>
            <a:ext cx="8424862"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24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0" y="188913"/>
            <a:ext cx="9144000" cy="6480175"/>
          </a:xfrm>
        </p:spPr>
        <p:txBody>
          <a:bodyPr/>
          <a:lstStyle/>
          <a:p>
            <a:pPr algn="ctr" eaLnBrk="1" hangingPunct="1"/>
            <a:r>
              <a:rPr lang="ru-RU" altLang="ru-RU" sz="2000" smtClean="0"/>
              <a:t>Пятиуровневая развязка в Далласе</a:t>
            </a:r>
          </a:p>
        </p:txBody>
      </p:sp>
      <p:pic>
        <p:nvPicPr>
          <p:cNvPr id="10243" name="Picture 5" descr="File:High Fi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33375"/>
            <a:ext cx="8593138"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253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179388" y="260350"/>
            <a:ext cx="8713787" cy="6337300"/>
          </a:xfrm>
        </p:spPr>
        <p:txBody>
          <a:bodyPr/>
          <a:lstStyle/>
          <a:p>
            <a:pPr eaLnBrk="1" hangingPunct="1"/>
            <a:r>
              <a:rPr lang="ru-RU" altLang="ru-RU" sz="2000" smtClean="0"/>
              <a:t>Примыкания автомобильных дорог в разных уровнях </a:t>
            </a:r>
          </a:p>
        </p:txBody>
      </p:sp>
      <p:pic>
        <p:nvPicPr>
          <p:cNvPr id="11267" name="Picture 6" descr="5-5565-x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692150"/>
            <a:ext cx="6337300"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7"/>
          <p:cNvSpPr>
            <a:spLocks noChangeArrowheads="1"/>
          </p:cNvSpPr>
          <p:nvPr/>
        </p:nvSpPr>
        <p:spPr bwMode="auto">
          <a:xfrm>
            <a:off x="611188" y="3341688"/>
            <a:ext cx="8064500" cy="638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a:t>Схемы примыканий автомобильных дорог в разных уровнях:</a:t>
            </a:r>
          </a:p>
          <a:p>
            <a:pPr eaLnBrk="1" hangingPunct="1"/>
            <a:r>
              <a:rPr lang="ru-RU" altLang="ru-RU" i="1"/>
              <a:t>а </a:t>
            </a:r>
            <a:r>
              <a:rPr lang="ru-RU" altLang="ru-RU"/>
              <a:t>- примыкание по типу «трубы»; </a:t>
            </a:r>
            <a:r>
              <a:rPr lang="ru-RU" altLang="ru-RU" i="1"/>
              <a:t>б </a:t>
            </a:r>
            <a:r>
              <a:rPr lang="ru-RU" altLang="ru-RU"/>
              <a:t>- листовидный тип; </a:t>
            </a:r>
            <a:r>
              <a:rPr lang="ru-RU" altLang="ru-RU" i="1"/>
              <a:t>в </a:t>
            </a:r>
            <a:r>
              <a:rPr lang="ru-RU" altLang="ru-RU"/>
              <a:t>- кольцевой тип; </a:t>
            </a:r>
            <a:r>
              <a:rPr lang="ru-RU" altLang="ru-RU" i="1"/>
              <a:t>г </a:t>
            </a:r>
            <a:r>
              <a:rPr lang="ru-RU" altLang="ru-RU"/>
              <a:t>- грушевидный тип; </a:t>
            </a:r>
            <a:r>
              <a:rPr lang="ru-RU" altLang="ru-RU" i="1"/>
              <a:t>д -</a:t>
            </a:r>
            <a:r>
              <a:rPr lang="ru-RU" altLang="ru-RU"/>
              <a:t> разветвление по типу треугольника</a:t>
            </a:r>
          </a:p>
        </p:txBody>
      </p:sp>
      <p:sp>
        <p:nvSpPr>
          <p:cNvPr id="11269" name="Rectangle 8"/>
          <p:cNvSpPr>
            <a:spLocks noChangeArrowheads="1"/>
          </p:cNvSpPr>
          <p:nvPr/>
        </p:nvSpPr>
        <p:spPr bwMode="auto">
          <a:xfrm>
            <a:off x="611188" y="3940175"/>
            <a:ext cx="784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Примыкания могут быть запроектированы по одной из рекомендуемых схем: </a:t>
            </a:r>
          </a:p>
        </p:txBody>
      </p:sp>
      <p:sp>
        <p:nvSpPr>
          <p:cNvPr id="11270" name="Rectangle 9"/>
          <p:cNvSpPr>
            <a:spLocks noChangeArrowheads="1"/>
          </p:cNvSpPr>
          <p:nvPr/>
        </p:nvSpPr>
        <p:spPr bwMode="auto">
          <a:xfrm>
            <a:off x="684213" y="4303713"/>
            <a:ext cx="8064500" cy="2127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a:t>
            </a:r>
            <a:r>
              <a:rPr lang="ru-RU" altLang="ru-RU" b="1"/>
              <a:t>Труба</a:t>
            </a:r>
            <a:r>
              <a:rPr lang="ru-RU" altLang="ru-RU"/>
              <a:t>» - сравнительно недорогое и компактное примыкание - применяется при отсутствии перспективы развития примыкания в пересечение. Если такое развитие предполагается, предпочтительнее «листовидный» или «кольцевой» тип. В зависимости от местных условий и распределения потоков движения может быть применено зеркальное изображение схемы «труба» ( </a:t>
            </a:r>
            <a:r>
              <a:rPr lang="ru-RU" altLang="ru-RU" i="1"/>
              <a:t>а</a:t>
            </a:r>
            <a:r>
              <a:rPr lang="ru-RU" altLang="ru-RU"/>
              <a:t>). «</a:t>
            </a:r>
            <a:r>
              <a:rPr lang="ru-RU" altLang="ru-RU" b="1"/>
              <a:t>Кольцевой</a:t>
            </a:r>
            <a:r>
              <a:rPr lang="ru-RU" altLang="ru-RU"/>
              <a:t>» тип более компактен, но применим в случае перспективного развития примыкающей дороги в дорогу не выше III категории. «Грушевидный» тип наиболее приемлем, если в перспективе примыкание не будет переводиться в пересечение и если примыкающая дорога I-II категорий; он создает лучшие, по сравнению с другими типами, условия для движения по примыкающей дороге. Разветвление по типу «треугольника» рекомендуется для дорог II-III категорий при отсутствии перспективы перевода в пересечение. </a:t>
            </a:r>
          </a:p>
        </p:txBody>
      </p:sp>
    </p:spTree>
    <p:extLst>
      <p:ext uri="{BB962C8B-B14F-4D97-AF65-F5344CB8AC3E}">
        <p14:creationId xmlns:p14="http://schemas.microsoft.com/office/powerpoint/2010/main" val="205457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179388" y="260350"/>
            <a:ext cx="8518525" cy="6408738"/>
          </a:xfrm>
        </p:spPr>
        <p:txBody>
          <a:bodyPr/>
          <a:lstStyle/>
          <a:p>
            <a:pPr algn="ctr" eaLnBrk="1" hangingPunct="1"/>
            <a:r>
              <a:rPr lang="ru-RU" altLang="ru-RU" sz="2000" b="1" smtClean="0"/>
              <a:t>Элементы пересечений автомобильных дорог в разных уровнях</a:t>
            </a:r>
            <a:r>
              <a:rPr lang="ru-RU" altLang="ru-RU" b="1" smtClean="0"/>
              <a:t/>
            </a:r>
            <a:br>
              <a:rPr lang="ru-RU" altLang="ru-RU" b="1" smtClean="0"/>
            </a:br>
            <a:endParaRPr lang="ru-RU" altLang="ru-RU" b="1" smtClean="0"/>
          </a:p>
          <a:p>
            <a:pPr eaLnBrk="1" hangingPunct="1"/>
            <a:endParaRPr lang="ru-RU" altLang="ru-RU" smtClean="0"/>
          </a:p>
        </p:txBody>
      </p:sp>
      <p:sp>
        <p:nvSpPr>
          <p:cNvPr id="12291" name="Rectangle 4"/>
          <p:cNvSpPr>
            <a:spLocks noChangeArrowheads="1"/>
          </p:cNvSpPr>
          <p:nvPr/>
        </p:nvSpPr>
        <p:spPr bwMode="auto">
          <a:xfrm>
            <a:off x="250825" y="1055688"/>
            <a:ext cx="86423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Любое пересечение автомобильных дорог сколь угодно сложного очертания в плане может быть представлено сочетанием весьма ограниченного числа геометрических элементов, классификация которых предложена В.А. Федотовым.</a:t>
            </a:r>
            <a:br>
              <a:rPr lang="ru-RU" altLang="ru-RU"/>
            </a:br>
            <a:endParaRPr lang="ru-RU" altLang="ru-RU"/>
          </a:p>
        </p:txBody>
      </p:sp>
      <p:pic>
        <p:nvPicPr>
          <p:cNvPr id="12292" name="Picture 6" descr="image15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844675"/>
            <a:ext cx="3240087"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7"/>
          <p:cNvSpPr>
            <a:spLocks noChangeArrowheads="1"/>
          </p:cNvSpPr>
          <p:nvPr/>
        </p:nvSpPr>
        <p:spPr bwMode="auto">
          <a:xfrm>
            <a:off x="2843213" y="1874838"/>
            <a:ext cx="583247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Геометрические элементы пересечений автомобильных дорог в разных уровнях:</a:t>
            </a:r>
            <a:br>
              <a:rPr lang="ru-RU" altLang="ru-RU" b="1"/>
            </a:br>
            <a:r>
              <a:rPr lang="ru-RU" altLang="ru-RU" b="1"/>
              <a:t>ПСП</a:t>
            </a:r>
            <a:r>
              <a:rPr lang="ru-RU" altLang="ru-RU"/>
              <a:t> - переходно-скоростная полоса; </a:t>
            </a:r>
            <a:r>
              <a:rPr lang="ru-RU" altLang="ru-RU" b="1"/>
              <a:t>ПК</a:t>
            </a:r>
            <a:r>
              <a:rPr lang="ru-RU" altLang="ru-RU"/>
              <a:t>- переходная кривая; </a:t>
            </a:r>
            <a:r>
              <a:rPr lang="ru-RU" altLang="ru-RU" b="1"/>
              <a:t>КЛ</a:t>
            </a:r>
            <a:r>
              <a:rPr lang="ru-RU" altLang="ru-RU"/>
              <a:t> - клотоида; </a:t>
            </a:r>
            <a:r>
              <a:rPr lang="ru-RU" altLang="ru-RU" b="1"/>
              <a:t>КК</a:t>
            </a:r>
            <a:r>
              <a:rPr lang="ru-RU" altLang="ru-RU"/>
              <a:t> - круговая кривая; </a:t>
            </a:r>
            <a:r>
              <a:rPr lang="ru-RU" altLang="ru-RU" b="1"/>
              <a:t>П</a:t>
            </a:r>
            <a:r>
              <a:rPr lang="ru-RU" altLang="ru-RU"/>
              <a:t>- прямая</a:t>
            </a:r>
            <a:br>
              <a:rPr lang="ru-RU" altLang="ru-RU"/>
            </a:br>
            <a:endParaRPr lang="ru-RU" altLang="ru-RU"/>
          </a:p>
        </p:txBody>
      </p:sp>
      <p:sp>
        <p:nvSpPr>
          <p:cNvPr id="12294" name="Rectangle 8"/>
          <p:cNvSpPr>
            <a:spLocks noChangeArrowheads="1"/>
          </p:cNvSpPr>
          <p:nvPr/>
        </p:nvSpPr>
        <p:spPr bwMode="auto">
          <a:xfrm>
            <a:off x="3635375" y="2959100"/>
            <a:ext cx="4968875"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Наиболее сложными и ответственными местами развязок движения в разных уровнях являются зоны ответвлений и примыканий право и левоповоротных соединительных рамп между пересекающимися автомагистралями). Конструктивные решения участков ответвлений и примыканий во многом определяют безопасность движения, пропускную способность и генеральные размеры всей развязки в целом.</a:t>
            </a:r>
            <a:br>
              <a:rPr lang="ru-RU" altLang="ru-RU"/>
            </a:br>
            <a:endParaRPr lang="ru-RU" altLang="ru-RU"/>
          </a:p>
        </p:txBody>
      </p:sp>
      <p:pic>
        <p:nvPicPr>
          <p:cNvPr id="12295" name="Picture 10" descr="image15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724400"/>
            <a:ext cx="3455987"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11"/>
          <p:cNvSpPr>
            <a:spLocks noChangeArrowheads="1"/>
          </p:cNvSpPr>
          <p:nvPr/>
        </p:nvSpPr>
        <p:spPr bwMode="auto">
          <a:xfrm>
            <a:off x="3779838" y="4775200"/>
            <a:ext cx="4608512"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Элементы пересечений на ответвлениях и примыканиях</a:t>
            </a:r>
            <a:r>
              <a:rPr lang="ru-RU" altLang="ru-RU"/>
              <a:t>:</a:t>
            </a:r>
            <a:br>
              <a:rPr lang="ru-RU" altLang="ru-RU"/>
            </a:br>
            <a:r>
              <a:rPr lang="ru-RU" altLang="ru-RU" b="1"/>
              <a:t>ЗТР </a:t>
            </a:r>
            <a:r>
              <a:rPr lang="ru-RU" altLang="ru-RU"/>
              <a:t>- зона транспортной развязки; </a:t>
            </a:r>
            <a:r>
              <a:rPr lang="ru-RU" altLang="ru-RU" b="1"/>
              <a:t>ЗО </a:t>
            </a:r>
            <a:r>
              <a:rPr lang="ru-RU" altLang="ru-RU"/>
              <a:t>- зона ответвления; </a:t>
            </a:r>
            <a:r>
              <a:rPr lang="ru-RU" altLang="ru-RU" b="1"/>
              <a:t>УО</a:t>
            </a:r>
            <a:r>
              <a:rPr lang="ru-RU" altLang="ru-RU"/>
              <a:t> - участок ответвления; </a:t>
            </a:r>
            <a:r>
              <a:rPr lang="ru-RU" altLang="ru-RU" b="1"/>
              <a:t>ЗП</a:t>
            </a:r>
            <a:r>
              <a:rPr lang="ru-RU" altLang="ru-RU"/>
              <a:t> - зона примыкания; УП - участок примыкания; РП - разделительная полоса; </a:t>
            </a:r>
            <a:r>
              <a:rPr lang="ru-RU" altLang="ru-RU" b="1"/>
              <a:t>ОУ</a:t>
            </a:r>
            <a:r>
              <a:rPr lang="ru-RU" altLang="ru-RU"/>
              <a:t> - отгон уширения; </a:t>
            </a:r>
            <a:r>
              <a:rPr lang="ru-RU" altLang="ru-RU" b="1"/>
              <a:t>Р</a:t>
            </a:r>
            <a:r>
              <a:rPr lang="ru-RU" altLang="ru-RU"/>
              <a:t> - участок разделения кромок и бровок</a:t>
            </a:r>
            <a:br>
              <a:rPr lang="ru-RU" altLang="ru-RU"/>
            </a:br>
            <a:endParaRPr lang="ru-RU" altLang="ru-RU"/>
          </a:p>
        </p:txBody>
      </p:sp>
    </p:spTree>
    <p:extLst>
      <p:ext uri="{BB962C8B-B14F-4D97-AF65-F5344CB8AC3E}">
        <p14:creationId xmlns:p14="http://schemas.microsoft.com/office/powerpoint/2010/main" val="2976764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179388" y="188913"/>
            <a:ext cx="8785225" cy="6480175"/>
          </a:xfrm>
        </p:spPr>
        <p:txBody>
          <a:bodyPr/>
          <a:lstStyle/>
          <a:p>
            <a:pPr eaLnBrk="1" hangingPunct="1"/>
            <a:r>
              <a:rPr lang="ru-RU" altLang="ru-RU" smtClean="0"/>
              <a:t>.</a:t>
            </a:r>
            <a:br>
              <a:rPr lang="ru-RU" altLang="ru-RU" smtClean="0"/>
            </a:br>
            <a:endParaRPr lang="ru-RU" altLang="ru-RU" smtClean="0"/>
          </a:p>
        </p:txBody>
      </p:sp>
      <p:pic>
        <p:nvPicPr>
          <p:cNvPr id="13315" name="Picture 5" descr="image15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549275"/>
            <a:ext cx="295275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6"/>
          <p:cNvSpPr>
            <a:spLocks noChangeArrowheads="1"/>
          </p:cNvSpPr>
          <p:nvPr/>
        </p:nvSpPr>
        <p:spPr bwMode="auto">
          <a:xfrm>
            <a:off x="3563938" y="803275"/>
            <a:ext cx="5256212"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Зона ответвления (</a:t>
            </a:r>
            <a:r>
              <a:rPr lang="ru-RU" altLang="ru-RU" b="1"/>
              <a:t>ЗО</a:t>
            </a:r>
            <a:r>
              <a:rPr lang="ru-RU" altLang="ru-RU"/>
              <a:t>) - участок на съезде с автомагистрали от створа начала отгона уширения переходно-скоростной полосы до створа конца разделения кромок проезжих частей.</a:t>
            </a:r>
            <a:br>
              <a:rPr lang="ru-RU" altLang="ru-RU"/>
            </a:br>
            <a:endParaRPr lang="ru-RU" altLang="ru-RU"/>
          </a:p>
        </p:txBody>
      </p:sp>
      <p:sp>
        <p:nvSpPr>
          <p:cNvPr id="13317" name="Rectangle 7"/>
          <p:cNvSpPr>
            <a:spLocks noChangeArrowheads="1"/>
          </p:cNvSpPr>
          <p:nvPr/>
        </p:nvSpPr>
        <p:spPr bwMode="auto">
          <a:xfrm>
            <a:off x="3492500" y="312738"/>
            <a:ext cx="51784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Зона транспортной развязки (</a:t>
            </a:r>
            <a:r>
              <a:rPr lang="ru-RU" altLang="ru-RU" b="1"/>
              <a:t>ЗТР)</a:t>
            </a:r>
            <a:r>
              <a:rPr lang="ru-RU" altLang="ru-RU"/>
              <a:t> определяется положением створов начала отгона уширения.</a:t>
            </a:r>
            <a:br>
              <a:rPr lang="ru-RU" altLang="ru-RU"/>
            </a:br>
            <a:endParaRPr lang="ru-RU" altLang="ru-RU"/>
          </a:p>
        </p:txBody>
      </p:sp>
      <p:sp>
        <p:nvSpPr>
          <p:cNvPr id="13318" name="Rectangle 8"/>
          <p:cNvSpPr>
            <a:spLocks noChangeArrowheads="1"/>
          </p:cNvSpPr>
          <p:nvPr/>
        </p:nvSpPr>
        <p:spPr bwMode="auto">
          <a:xfrm>
            <a:off x="1979613" y="1871663"/>
            <a:ext cx="676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Зона примыкания (</a:t>
            </a:r>
            <a:r>
              <a:rPr lang="ru-RU" altLang="ru-RU" b="1"/>
              <a:t>ЗП</a:t>
            </a:r>
            <a:r>
              <a:rPr lang="ru-RU" altLang="ru-RU"/>
              <a:t>) - участок на въезде на автомагистраль от створа конца разделения кромок до створа начала отгона уширения переходно-скоростной полосы.</a:t>
            </a:r>
            <a:br>
              <a:rPr lang="ru-RU" altLang="ru-RU"/>
            </a:br>
            <a:endParaRPr lang="ru-RU" altLang="ru-RU"/>
          </a:p>
        </p:txBody>
      </p:sp>
      <p:sp>
        <p:nvSpPr>
          <p:cNvPr id="13319" name="Rectangle 9"/>
          <p:cNvSpPr>
            <a:spLocks noChangeArrowheads="1"/>
          </p:cNvSpPr>
          <p:nvPr/>
        </p:nvSpPr>
        <p:spPr bwMode="auto">
          <a:xfrm>
            <a:off x="179388" y="2562225"/>
            <a:ext cx="83534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Участок ответвления (</a:t>
            </a:r>
            <a:r>
              <a:rPr lang="ru-RU" altLang="ru-RU" b="1"/>
              <a:t>УО</a:t>
            </a:r>
            <a:r>
              <a:rPr lang="ru-RU" altLang="ru-RU"/>
              <a:t>) - участок на съезде с автомагистрали от створа начала отгона уширения переходно-скоростной полосы до створа начала разделения кромок.</a:t>
            </a:r>
            <a:br>
              <a:rPr lang="ru-RU" altLang="ru-RU"/>
            </a:br>
            <a:endParaRPr lang="ru-RU" altLang="ru-RU"/>
          </a:p>
        </p:txBody>
      </p:sp>
      <p:sp>
        <p:nvSpPr>
          <p:cNvPr id="13320" name="Rectangle 10"/>
          <p:cNvSpPr>
            <a:spLocks noChangeArrowheads="1"/>
          </p:cNvSpPr>
          <p:nvPr/>
        </p:nvSpPr>
        <p:spPr bwMode="auto">
          <a:xfrm>
            <a:off x="179388" y="3063875"/>
            <a:ext cx="84248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Участок примыкания (</a:t>
            </a:r>
            <a:r>
              <a:rPr lang="ru-RU" altLang="ru-RU" b="1"/>
              <a:t>УП</a:t>
            </a:r>
            <a:r>
              <a:rPr lang="ru-RU" altLang="ru-RU"/>
              <a:t>) - участок на въезде на автомагистраль от створа начала разделения кромок до створа начала отгона уширения переходно-скоростной полосы.</a:t>
            </a:r>
            <a:br>
              <a:rPr lang="ru-RU" altLang="ru-RU"/>
            </a:br>
            <a:endParaRPr lang="ru-RU" altLang="ru-RU"/>
          </a:p>
        </p:txBody>
      </p:sp>
      <p:sp>
        <p:nvSpPr>
          <p:cNvPr id="13321" name="Rectangle 11"/>
          <p:cNvSpPr>
            <a:spLocks noChangeArrowheads="1"/>
          </p:cNvSpPr>
          <p:nvPr/>
        </p:nvSpPr>
        <p:spPr bwMode="auto">
          <a:xfrm>
            <a:off x="179388" y="3586163"/>
            <a:ext cx="84248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Отгон уширения (</a:t>
            </a:r>
            <a:r>
              <a:rPr lang="ru-RU" altLang="ru-RU" b="1"/>
              <a:t>ОУ</a:t>
            </a:r>
            <a:r>
              <a:rPr lang="ru-RU" altLang="ru-RU"/>
              <a:t>) - участок перехода от неуширенной проезжей части автомагистрали до начала переходно-скоростной полосы полной ширины.</a:t>
            </a:r>
            <a:br>
              <a:rPr lang="ru-RU" altLang="ru-RU"/>
            </a:br>
            <a:endParaRPr lang="ru-RU" altLang="ru-RU"/>
          </a:p>
        </p:txBody>
      </p:sp>
      <p:sp>
        <p:nvSpPr>
          <p:cNvPr id="13322" name="Rectangle 12"/>
          <p:cNvSpPr>
            <a:spLocks noChangeArrowheads="1"/>
          </p:cNvSpPr>
          <p:nvPr/>
        </p:nvSpPr>
        <p:spPr bwMode="auto">
          <a:xfrm>
            <a:off x="179388" y="4365625"/>
            <a:ext cx="84248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Участок разделения кромок и бровок (</a:t>
            </a:r>
            <a:r>
              <a:rPr lang="ru-RU" altLang="ru-RU" b="1"/>
              <a:t>Р</a:t>
            </a:r>
            <a:r>
              <a:rPr lang="ru-RU" altLang="ru-RU"/>
              <a:t>) - участки съездов и въездов, в пределах которых осуществляется разделение кромок и бровок автомагистрали и соединительной рампы.</a:t>
            </a:r>
            <a:br>
              <a:rPr lang="ru-RU" altLang="ru-RU"/>
            </a:br>
            <a:endParaRPr lang="ru-RU" altLang="ru-RU"/>
          </a:p>
        </p:txBody>
      </p:sp>
      <p:sp>
        <p:nvSpPr>
          <p:cNvPr id="13323" name="Rectangle 13"/>
          <p:cNvSpPr>
            <a:spLocks noChangeArrowheads="1"/>
          </p:cNvSpPr>
          <p:nvPr/>
        </p:nvSpPr>
        <p:spPr bwMode="auto">
          <a:xfrm>
            <a:off x="250825" y="5148263"/>
            <a:ext cx="86423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Планировочные решения развязок движения в разных уровнях включают определенный набор соединительных рамп между пересекающимися автомобильными дорогами. По В.А. Федотову, в зависимости от вида осуществляемых маневров и характера очертания в плане различают следующие виды соединительных рамп: </a:t>
            </a:r>
            <a:br>
              <a:rPr lang="ru-RU" altLang="ru-RU"/>
            </a:br>
            <a:endParaRPr lang="ru-RU" altLang="ru-RU"/>
          </a:p>
        </p:txBody>
      </p:sp>
    </p:spTree>
    <p:extLst>
      <p:ext uri="{BB962C8B-B14F-4D97-AF65-F5344CB8AC3E}">
        <p14:creationId xmlns:p14="http://schemas.microsoft.com/office/powerpoint/2010/main" val="1070807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179388" y="188913"/>
            <a:ext cx="8661400" cy="6480175"/>
          </a:xfrm>
        </p:spPr>
        <p:txBody>
          <a:bodyPr/>
          <a:lstStyle/>
          <a:p>
            <a:pPr lvl="4" eaLnBrk="1" hangingPunct="1">
              <a:buFontTx/>
              <a:buNone/>
            </a:pPr>
            <a:r>
              <a:rPr lang="ru-RU" altLang="ru-RU" sz="1400" smtClean="0"/>
              <a:t>Соединительные рампы сложных транспортных развязок</a:t>
            </a:r>
            <a:br>
              <a:rPr lang="ru-RU" altLang="ru-RU" sz="1400" smtClean="0"/>
            </a:br>
            <a:endParaRPr lang="ru-RU" altLang="ru-RU" sz="1400" smtClean="0"/>
          </a:p>
        </p:txBody>
      </p:sp>
      <p:pic>
        <p:nvPicPr>
          <p:cNvPr id="14339" name="Picture 5" descr="image15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42938"/>
            <a:ext cx="4751387"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6"/>
          <p:cNvSpPr>
            <a:spLocks noChangeArrowheads="1"/>
          </p:cNvSpPr>
          <p:nvPr/>
        </p:nvSpPr>
        <p:spPr bwMode="auto">
          <a:xfrm>
            <a:off x="5364163" y="620713"/>
            <a:ext cx="3455987"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для движения при смене направлений направо - правоповоротные рампы (</a:t>
            </a:r>
            <a:r>
              <a:rPr lang="ru-RU" altLang="ru-RU" b="1"/>
              <a:t>ППР</a:t>
            </a:r>
            <a:r>
              <a:rPr lang="ru-RU" altLang="ru-RU"/>
              <a:t>);</a:t>
            </a:r>
            <a:br>
              <a:rPr lang="ru-RU" altLang="ru-RU"/>
            </a:br>
            <a:endParaRPr lang="ru-RU" altLang="ru-RU"/>
          </a:p>
        </p:txBody>
      </p:sp>
      <p:sp>
        <p:nvSpPr>
          <p:cNvPr id="14341" name="Rectangle 7"/>
          <p:cNvSpPr>
            <a:spLocks noChangeArrowheads="1"/>
          </p:cNvSpPr>
          <p:nvPr/>
        </p:nvSpPr>
        <p:spPr bwMode="auto">
          <a:xfrm>
            <a:off x="5435600" y="1662113"/>
            <a:ext cx="345757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для движения при смене направлений налево - Петлеобразные рампы (</a:t>
            </a:r>
            <a:r>
              <a:rPr lang="ru-RU" altLang="ru-RU" b="1"/>
              <a:t>ПЕР</a:t>
            </a:r>
            <a:r>
              <a:rPr lang="ru-RU" altLang="ru-RU"/>
              <a:t>), правосторонние рампы (</a:t>
            </a:r>
            <a:r>
              <a:rPr lang="ru-RU" altLang="ru-RU" b="1"/>
              <a:t>ПСР</a:t>
            </a:r>
            <a:r>
              <a:rPr lang="ru-RU" altLang="ru-RU"/>
              <a:t>), левосторонние рампы (</a:t>
            </a:r>
            <a:r>
              <a:rPr lang="ru-RU" altLang="ru-RU" b="1"/>
              <a:t>ЛСР</a:t>
            </a:r>
            <a:r>
              <a:rPr lang="ru-RU" altLang="ru-RU"/>
              <a:t>), право-левосторонние рампы (</a:t>
            </a:r>
            <a:r>
              <a:rPr lang="ru-RU" altLang="ru-RU" b="1"/>
              <a:t>ПЛСР</a:t>
            </a:r>
            <a:r>
              <a:rPr lang="ru-RU" altLang="ru-RU"/>
              <a:t>), лево-правосторонние рампы (</a:t>
            </a:r>
            <a:r>
              <a:rPr lang="ru-RU" altLang="ru-RU" b="1"/>
              <a:t>ЛПСР</a:t>
            </a:r>
            <a:r>
              <a:rPr lang="ru-RU" altLang="ru-RU"/>
              <a:t>), кольцевые рампы (</a:t>
            </a:r>
            <a:r>
              <a:rPr lang="ru-RU" altLang="ru-RU" b="1"/>
              <a:t>КР</a:t>
            </a:r>
            <a:r>
              <a:rPr lang="ru-RU" altLang="ru-RU"/>
              <a:t>).</a:t>
            </a:r>
            <a:br>
              <a:rPr lang="ru-RU" altLang="ru-RU"/>
            </a:br>
            <a:endParaRPr lang="ru-RU" altLang="ru-RU"/>
          </a:p>
        </p:txBody>
      </p:sp>
      <p:sp>
        <p:nvSpPr>
          <p:cNvPr id="14342" name="Rectangle 8"/>
          <p:cNvSpPr>
            <a:spLocks noChangeArrowheads="1"/>
          </p:cNvSpPr>
          <p:nvPr/>
        </p:nvSpPr>
        <p:spPr bwMode="auto">
          <a:xfrm>
            <a:off x="250825" y="3646488"/>
            <a:ext cx="86423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Использование перечисленных типов соединительных рамп дает возможность построения практически любой развязки. Например, применение четырех рамп типа </a:t>
            </a:r>
            <a:r>
              <a:rPr lang="ru-RU" altLang="ru-RU" b="1"/>
              <a:t>ППР</a:t>
            </a:r>
            <a:r>
              <a:rPr lang="ru-RU" altLang="ru-RU"/>
              <a:t> и четырех рамп типа </a:t>
            </a:r>
            <a:r>
              <a:rPr lang="ru-RU" altLang="ru-RU" b="1"/>
              <a:t>ПЕР</a:t>
            </a:r>
            <a:r>
              <a:rPr lang="ru-RU" altLang="ru-RU"/>
              <a:t> приводит к классической схеме «клеверного листа» и т.д.</a:t>
            </a:r>
            <a:br>
              <a:rPr lang="ru-RU" altLang="ru-RU"/>
            </a:br>
            <a:endParaRPr lang="ru-RU" altLang="ru-RU"/>
          </a:p>
        </p:txBody>
      </p:sp>
      <p:sp>
        <p:nvSpPr>
          <p:cNvPr id="14343" name="Rectangle 9"/>
          <p:cNvSpPr>
            <a:spLocks noChangeArrowheads="1"/>
          </p:cNvSpPr>
          <p:nvPr/>
        </p:nvSpPr>
        <p:spPr bwMode="auto">
          <a:xfrm>
            <a:off x="250825" y="4340225"/>
            <a:ext cx="8424863"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Несмотря на известную общность задач, решаемых при проектировании развязок движения  и автомобильных дорог, проектирование развязок имеет ряд специфических особенностей. Так, например, если автомобильная дорога является линейным сооружением, то развязки движения размещаются на площадях, размеры которых могут достигать 50 га и более. Многообразие схем развязок, вариантный выбор планировочных и конструктивных решений с учетом местных условий и пространственной геометрии пересекающихся дорог при наличии комплекса ограничений в элементах плана и продольного профиля приводят к решению задач, не свойственных для автомобильной дороги как таковой.</a:t>
            </a:r>
            <a:br>
              <a:rPr lang="ru-RU" altLang="ru-RU"/>
            </a:br>
            <a:endParaRPr lang="ru-RU" altLang="ru-RU"/>
          </a:p>
        </p:txBody>
      </p:sp>
    </p:spTree>
    <p:extLst>
      <p:ext uri="{BB962C8B-B14F-4D97-AF65-F5344CB8AC3E}">
        <p14:creationId xmlns:p14="http://schemas.microsoft.com/office/powerpoint/2010/main" val="112826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179388" y="188913"/>
            <a:ext cx="8785225" cy="6480175"/>
          </a:xfrm>
        </p:spPr>
        <p:txBody>
          <a:bodyPr/>
          <a:lstStyle/>
          <a:p>
            <a:pPr eaLnBrk="1" hangingPunct="1"/>
            <a:r>
              <a:rPr lang="ru-RU" altLang="ru-RU" sz="1400" smtClean="0"/>
              <a:t>инженерные расчеты при сложившейся традиционной технологии проектирования выполняют обособленно, без пространственной взаимоувязки элементов и контроля за проявлением физических показателей движения, во многом определяющих уровни удобства и безопасности движения и пропускную способность пересечений и примыканий. Общая картина развязок движения в разных уровнях в их пространственном воплощении намного сложнее схематизированных представлений элементов в отдельных плоскостях.</a:t>
            </a:r>
            <a:br>
              <a:rPr lang="ru-RU" altLang="ru-RU" sz="1400" smtClean="0"/>
            </a:br>
            <a:r>
              <a:rPr lang="ru-RU" altLang="ru-RU" sz="1400" smtClean="0"/>
              <a:t/>
            </a:r>
            <a:br>
              <a:rPr lang="ru-RU" altLang="ru-RU" sz="1400" smtClean="0"/>
            </a:br>
            <a:endParaRPr lang="ru-RU" altLang="ru-RU" sz="1400" smtClean="0"/>
          </a:p>
        </p:txBody>
      </p:sp>
      <p:sp>
        <p:nvSpPr>
          <p:cNvPr id="15363" name="Rectangle 4"/>
          <p:cNvSpPr>
            <a:spLocks noChangeArrowheads="1"/>
          </p:cNvSpPr>
          <p:nvPr/>
        </p:nvSpPr>
        <p:spPr bwMode="auto">
          <a:xfrm>
            <a:off x="539750" y="1484313"/>
            <a:ext cx="799147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К тому же, проектирование развязок движения в разных уровнях представляет собой чрезвычайно многодельный процесс (разработка одного проекта пересечения занимает до 5 месяцев), что в рамках традиционной технологии практически исключает вариантный поиск оптимального решения. В связи с этим использование компьютерной техники в расчетах целесообразно на всех стадиях проектирования. Применение компьютеров при проектировании развязок движения в разных уровнях обеспечивает экономический эффект, который выражается в следующем:</a:t>
            </a:r>
            <a:br>
              <a:rPr lang="ru-RU" altLang="ru-RU"/>
            </a:br>
            <a:endParaRPr lang="ru-RU" altLang="ru-RU"/>
          </a:p>
        </p:txBody>
      </p:sp>
      <p:sp>
        <p:nvSpPr>
          <p:cNvPr id="15364" name="Rectangle 5"/>
          <p:cNvSpPr>
            <a:spLocks noChangeArrowheads="1"/>
          </p:cNvSpPr>
          <p:nvPr/>
        </p:nvSpPr>
        <p:spPr bwMode="auto">
          <a:xfrm>
            <a:off x="539750" y="3059113"/>
            <a:ext cx="8280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снижении сроков, трудоемкости и стоимости проектирования;</a:t>
            </a:r>
            <a:br>
              <a:rPr lang="ru-RU" altLang="ru-RU"/>
            </a:br>
            <a:endParaRPr lang="ru-RU" altLang="ru-RU"/>
          </a:p>
        </p:txBody>
      </p:sp>
      <p:sp>
        <p:nvSpPr>
          <p:cNvPr id="15365" name="Rectangle 6"/>
          <p:cNvSpPr>
            <a:spLocks noChangeArrowheads="1"/>
          </p:cNvSpPr>
          <p:nvPr/>
        </p:nvSpPr>
        <p:spPr bwMode="auto">
          <a:xfrm>
            <a:off x="539750" y="3260725"/>
            <a:ext cx="82470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снижении сметной стоимости строительства развязок движения в разных уровнях до 10 % и более;</a:t>
            </a:r>
            <a:br>
              <a:rPr lang="ru-RU" altLang="ru-RU"/>
            </a:br>
            <a:endParaRPr lang="ru-RU" altLang="ru-RU"/>
          </a:p>
        </p:txBody>
      </p:sp>
      <p:sp>
        <p:nvSpPr>
          <p:cNvPr id="15366" name="Rectangle 7"/>
          <p:cNvSpPr>
            <a:spLocks noChangeArrowheads="1"/>
          </p:cNvSpPr>
          <p:nvPr/>
        </p:nvSpPr>
        <p:spPr bwMode="auto">
          <a:xfrm>
            <a:off x="539750" y="3660775"/>
            <a:ext cx="8135938"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повышении качества проектных решений. Анализ в режиме диалога с компьютером вариантов решения развязок движения позволяет выбирать решения, обеспечивающие необходимую пропускную способность пересечения, наилучшие уровни удобства и безопасности движения, минимальные транспортно-эксплуатационные затраты и т.д.;</a:t>
            </a:r>
            <a:br>
              <a:rPr lang="ru-RU" altLang="ru-RU"/>
            </a:br>
            <a:endParaRPr lang="ru-RU" altLang="ru-RU"/>
          </a:p>
        </p:txBody>
      </p:sp>
      <p:sp>
        <p:nvSpPr>
          <p:cNvPr id="15367" name="Rectangle 8"/>
          <p:cNvSpPr>
            <a:spLocks noChangeArrowheads="1"/>
          </p:cNvSpPr>
          <p:nvPr/>
        </p:nvSpPr>
        <p:spPr bwMode="auto">
          <a:xfrm>
            <a:off x="539750" y="4579938"/>
            <a:ext cx="82089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В соответствии с технологией комплексного проектирования пересечений и примыканий автомобильных дорог в разных уровнях последовательно или одновременно решаются следующие основные группы задач:</a:t>
            </a:r>
            <a:br>
              <a:rPr lang="ru-RU" altLang="ru-RU"/>
            </a:br>
            <a:endParaRPr lang="ru-RU" altLang="ru-RU"/>
          </a:p>
        </p:txBody>
      </p:sp>
      <p:sp>
        <p:nvSpPr>
          <p:cNvPr id="15368" name="Rectangle 9"/>
          <p:cNvSpPr>
            <a:spLocks noChangeArrowheads="1"/>
          </p:cNvSpPr>
          <p:nvPr/>
        </p:nvSpPr>
        <p:spPr bwMode="auto">
          <a:xfrm>
            <a:off x="539750" y="5226050"/>
            <a:ext cx="74977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сопряжение геометрических элементов плана в осях и кромках проезжих частей;</a:t>
            </a:r>
            <a:br>
              <a:rPr lang="ru-RU" altLang="ru-RU"/>
            </a:br>
            <a:endParaRPr lang="ru-RU" altLang="ru-RU"/>
          </a:p>
        </p:txBody>
      </p:sp>
      <p:sp>
        <p:nvSpPr>
          <p:cNvPr id="15369" name="Rectangle 10"/>
          <p:cNvSpPr>
            <a:spLocks noChangeArrowheads="1"/>
          </p:cNvSpPr>
          <p:nvPr/>
        </p:nvSpPr>
        <p:spPr bwMode="auto">
          <a:xfrm>
            <a:off x="539750" y="5394325"/>
            <a:ext cx="75866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установление проектной линии продольного профиля по соединительным рампам;</a:t>
            </a:r>
            <a:br>
              <a:rPr lang="ru-RU" altLang="ru-RU"/>
            </a:br>
            <a:endParaRPr lang="ru-RU" altLang="ru-RU"/>
          </a:p>
        </p:txBody>
      </p:sp>
      <p:sp>
        <p:nvSpPr>
          <p:cNvPr id="15370" name="Rectangle 11"/>
          <p:cNvSpPr>
            <a:spLocks noChangeArrowheads="1"/>
          </p:cNvSpPr>
          <p:nvPr/>
        </p:nvSpPr>
        <p:spPr bwMode="auto">
          <a:xfrm>
            <a:off x="539750" y="5589588"/>
            <a:ext cx="564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решение вертикальной планировки; </a:t>
            </a:r>
          </a:p>
        </p:txBody>
      </p:sp>
      <p:sp>
        <p:nvSpPr>
          <p:cNvPr id="15371" name="Rectangle 12"/>
          <p:cNvSpPr>
            <a:spLocks noChangeArrowheads="1"/>
          </p:cNvSpPr>
          <p:nvPr/>
        </p:nvSpPr>
        <p:spPr bwMode="auto">
          <a:xfrm>
            <a:off x="539750" y="5816600"/>
            <a:ext cx="7848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определение сметной стоимости строительства;</a:t>
            </a:r>
            <a:br>
              <a:rPr lang="ru-RU" altLang="ru-RU"/>
            </a:br>
            <a:endParaRPr lang="ru-RU" altLang="ru-RU"/>
          </a:p>
        </p:txBody>
      </p:sp>
      <p:sp>
        <p:nvSpPr>
          <p:cNvPr id="15372" name="Rectangle 13"/>
          <p:cNvSpPr>
            <a:spLocks noChangeArrowheads="1"/>
          </p:cNvSpPr>
          <p:nvPr/>
        </p:nvSpPr>
        <p:spPr bwMode="auto">
          <a:xfrm>
            <a:off x="539750" y="6005513"/>
            <a:ext cx="83534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определение транспортно-эксплуатационных расходов и приведенных затрат; графическое, табличное и текстовое оформление проектного материала.</a:t>
            </a:r>
            <a:br>
              <a:rPr lang="ru-RU" altLang="ru-RU"/>
            </a:br>
            <a:endParaRPr lang="ru-RU" altLang="ru-RU"/>
          </a:p>
        </p:txBody>
      </p:sp>
    </p:spTree>
    <p:extLst>
      <p:ext uri="{BB962C8B-B14F-4D97-AF65-F5344CB8AC3E}">
        <p14:creationId xmlns:p14="http://schemas.microsoft.com/office/powerpoint/2010/main" val="1675603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179388" y="188913"/>
            <a:ext cx="8785225" cy="6480175"/>
          </a:xfrm>
        </p:spPr>
        <p:txBody>
          <a:bodyPr/>
          <a:lstStyle/>
          <a:p>
            <a:pPr eaLnBrk="1" hangingPunct="1"/>
            <a:r>
              <a:rPr lang="ru-RU" altLang="ru-RU" sz="2000" b="1" smtClean="0"/>
              <a:t>Анализ условий пересечений при проектировании развязок</a:t>
            </a:r>
            <a:br>
              <a:rPr lang="ru-RU" altLang="ru-RU" sz="2000" b="1" smtClean="0"/>
            </a:br>
            <a:endParaRPr lang="ru-RU" altLang="ru-RU" sz="2000" smtClean="0"/>
          </a:p>
        </p:txBody>
      </p:sp>
      <p:sp>
        <p:nvSpPr>
          <p:cNvPr id="16387" name="Rectangle 4"/>
          <p:cNvSpPr>
            <a:spLocks noChangeArrowheads="1"/>
          </p:cNvSpPr>
          <p:nvPr/>
        </p:nvSpPr>
        <p:spPr bwMode="auto">
          <a:xfrm>
            <a:off x="269875" y="704850"/>
            <a:ext cx="86058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При выборе типа развязки необходимо иметь следующие данные: категории пересекающихся дорог;</a:t>
            </a:r>
            <a:br>
              <a:rPr lang="ru-RU" altLang="ru-RU"/>
            </a:br>
            <a:endParaRPr lang="ru-RU" altLang="ru-RU"/>
          </a:p>
        </p:txBody>
      </p:sp>
      <p:sp>
        <p:nvSpPr>
          <p:cNvPr id="16388" name="Rectangle 5"/>
          <p:cNvSpPr>
            <a:spLocks noChangeArrowheads="1"/>
          </p:cNvSpPr>
          <p:nvPr/>
        </p:nvSpPr>
        <p:spPr bwMode="auto">
          <a:xfrm>
            <a:off x="250825" y="925513"/>
            <a:ext cx="84248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картограмму интенсивности и состав движения по направлениям на первую очередь строительства и на перспективу;</a:t>
            </a:r>
            <a:br>
              <a:rPr lang="ru-RU" altLang="ru-RU"/>
            </a:br>
            <a:endParaRPr lang="ru-RU" altLang="ru-RU"/>
          </a:p>
        </p:txBody>
      </p:sp>
      <p:sp>
        <p:nvSpPr>
          <p:cNvPr id="16389" name="Rectangle 6"/>
          <p:cNvSpPr>
            <a:spLocks noChangeArrowheads="1"/>
          </p:cNvSpPr>
          <p:nvPr/>
        </p:nvSpPr>
        <p:spPr bwMode="auto">
          <a:xfrm>
            <a:off x="250825" y="1335088"/>
            <a:ext cx="828198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план прилегающей к пересечению территории в координатах и соответствующие ему цифровую и математическую модели местности;</a:t>
            </a:r>
            <a:br>
              <a:rPr lang="ru-RU" altLang="ru-RU"/>
            </a:br>
            <a:endParaRPr lang="ru-RU" altLang="ru-RU"/>
          </a:p>
        </p:txBody>
      </p:sp>
      <p:sp>
        <p:nvSpPr>
          <p:cNvPr id="16390" name="Rectangle 7"/>
          <p:cNvSpPr>
            <a:spLocks noChangeArrowheads="1"/>
          </p:cNvSpPr>
          <p:nvPr/>
        </p:nvSpPr>
        <p:spPr bwMode="auto">
          <a:xfrm>
            <a:off x="250825" y="1714500"/>
            <a:ext cx="8137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данные о пространственной геометрии пересекающихся дорог (план, продольные и поперечные профили);</a:t>
            </a:r>
            <a:br>
              <a:rPr lang="ru-RU" altLang="ru-RU"/>
            </a:br>
            <a:endParaRPr lang="ru-RU" altLang="ru-RU"/>
          </a:p>
        </p:txBody>
      </p:sp>
      <p:sp>
        <p:nvSpPr>
          <p:cNvPr id="16391" name="Rectangle 8"/>
          <p:cNvSpPr>
            <a:spLocks noChangeArrowheads="1"/>
          </p:cNvSpPr>
          <p:nvPr/>
        </p:nvSpPr>
        <p:spPr bwMode="auto">
          <a:xfrm>
            <a:off x="250825" y="2117725"/>
            <a:ext cx="73390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данные о конструкции дорожной одежды на пересекающихся дорогах;</a:t>
            </a:r>
            <a:br>
              <a:rPr lang="ru-RU" altLang="ru-RU"/>
            </a:br>
            <a:endParaRPr lang="ru-RU" altLang="ru-RU"/>
          </a:p>
        </p:txBody>
      </p:sp>
      <p:sp>
        <p:nvSpPr>
          <p:cNvPr id="16392" name="Rectangle 9"/>
          <p:cNvSpPr>
            <a:spLocks noChangeArrowheads="1"/>
          </p:cNvSpPr>
          <p:nvPr/>
        </p:nvSpPr>
        <p:spPr bwMode="auto">
          <a:xfrm>
            <a:off x="250825" y="2360613"/>
            <a:ext cx="72596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данные об условиях и размерах движения пешеходов;</a:t>
            </a:r>
            <a:br>
              <a:rPr lang="ru-RU" altLang="ru-RU"/>
            </a:br>
            <a:endParaRPr lang="ru-RU" altLang="ru-RU"/>
          </a:p>
        </p:txBody>
      </p:sp>
      <p:sp>
        <p:nvSpPr>
          <p:cNvPr id="16393" name="Rectangle 10"/>
          <p:cNvSpPr>
            <a:spLocks noChangeArrowheads="1"/>
          </p:cNvSpPr>
          <p:nvPr/>
        </p:nvSpPr>
        <p:spPr bwMode="auto">
          <a:xfrm>
            <a:off x="250825" y="2554288"/>
            <a:ext cx="72707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прочие требования, вытекающие из особенностей местных условий.</a:t>
            </a:r>
            <a:br>
              <a:rPr lang="ru-RU" altLang="ru-RU"/>
            </a:br>
            <a:endParaRPr lang="ru-RU" altLang="ru-RU"/>
          </a:p>
        </p:txBody>
      </p:sp>
      <p:sp>
        <p:nvSpPr>
          <p:cNvPr id="16394" name="Rectangle 11"/>
          <p:cNvSpPr>
            <a:spLocks noChangeArrowheads="1"/>
          </p:cNvSpPr>
          <p:nvPr/>
        </p:nvSpPr>
        <p:spPr bwMode="auto">
          <a:xfrm>
            <a:off x="250825" y="2887663"/>
            <a:ext cx="864235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На основе перечисленных данных проектируют схему организации движения на транспортном пересечении с учетом наилучших уровней удобства и безопасности движения, обеспечения необходимой пропускной способности, а также минимальной стоимости строительства и транспортно-эксплуатационных расходов. Важные требования к выбору типа развязок предъявляют со стороны архитектурно-композиционной увязки сооружения с прилегающей к узлу застройкой и окружающим ландшафтом.</a:t>
            </a:r>
            <a:br>
              <a:rPr lang="ru-RU" altLang="ru-RU"/>
            </a:br>
            <a:endParaRPr lang="ru-RU" altLang="ru-RU"/>
          </a:p>
        </p:txBody>
      </p:sp>
      <p:sp>
        <p:nvSpPr>
          <p:cNvPr id="16395" name="Rectangle 12"/>
          <p:cNvSpPr>
            <a:spLocks noChangeArrowheads="1"/>
          </p:cNvSpPr>
          <p:nvPr/>
        </p:nvSpPr>
        <p:spPr bwMode="auto">
          <a:xfrm>
            <a:off x="250825" y="4132263"/>
            <a:ext cx="8137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На выбор типа развязок, планировочные и конструктивные решения их элементов оказывают существенное влияние следующие основные факторы:</a:t>
            </a:r>
            <a:br>
              <a:rPr lang="ru-RU" altLang="ru-RU"/>
            </a:br>
            <a:endParaRPr lang="ru-RU" altLang="ru-RU"/>
          </a:p>
        </p:txBody>
      </p:sp>
      <p:sp>
        <p:nvSpPr>
          <p:cNvPr id="16396" name="Rectangle 13"/>
          <p:cNvSpPr>
            <a:spLocks noChangeArrowheads="1"/>
          </p:cNvSpPr>
          <p:nvPr/>
        </p:nvSpPr>
        <p:spPr bwMode="auto">
          <a:xfrm>
            <a:off x="250825" y="4668838"/>
            <a:ext cx="856932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Категория пересекающихся дорог</a:t>
            </a:r>
            <a:r>
              <a:rPr lang="ru-RU" altLang="ru-RU"/>
              <a:t>. При выборе схемы транспортного узла стремятся, прежде всего, обеспечить непрерывность движения по направлению пересекающейся дороги более высокой категории.</a:t>
            </a:r>
            <a:br>
              <a:rPr lang="ru-RU" altLang="ru-RU"/>
            </a:br>
            <a:r>
              <a:rPr lang="ru-RU" altLang="ru-RU"/>
              <a:t>С категорией пересекающихся дорог связаны расчетные скорости движения на соединительных рампах, которые в свою очередь определяют допустимые радиусы закруглений в плане левоповоротных и правоповоротных соединительных рамп, а также допустимые радиусы вертикальных выпуклых и вогнутых кривых продольных профилей по соединительным рампам. В зависимости от категории пересекающихся дорог назначают длину переходно-скоростных полос на съездах и въездах, а также длину отгона уширений.</a:t>
            </a:r>
            <a:br>
              <a:rPr lang="ru-RU" altLang="ru-RU"/>
            </a:br>
            <a:endParaRPr lang="ru-RU" altLang="ru-RU"/>
          </a:p>
        </p:txBody>
      </p:sp>
    </p:spTree>
    <p:extLst>
      <p:ext uri="{BB962C8B-B14F-4D97-AF65-F5344CB8AC3E}">
        <p14:creationId xmlns:p14="http://schemas.microsoft.com/office/powerpoint/2010/main" val="2865254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0" y="188913"/>
            <a:ext cx="8686800" cy="6480175"/>
          </a:xfrm>
        </p:spPr>
        <p:txBody>
          <a:bodyPr/>
          <a:lstStyle/>
          <a:p>
            <a:pPr eaLnBrk="1" hangingPunct="1"/>
            <a:r>
              <a:rPr lang="ru-RU" altLang="ru-RU" sz="1400" b="1" smtClean="0"/>
              <a:t>Интенсивность и состав движения</a:t>
            </a:r>
            <a:r>
              <a:rPr lang="ru-RU" altLang="ru-RU" sz="1400" smtClean="0"/>
              <a:t>. Интенсивность движения, распределение ее по направлениям и состав движения оказывают определяющее влияние на выбор типа пересечения или примыкания в разных уровнях, а также на планировочные и конструктивные решения его элементов. Одно из основных требований, предъявляемых к развязкам движения в разных уровнях, - бесперебойность работы в любой период года, месяца, дня недели и часа суток. Поэтому в транспортных расчетах принимают максимальные размеры движения по всем направлениям в час «пик» для наиболее напряженного сезона года и дня недели.</a:t>
            </a:r>
            <a:br>
              <a:rPr lang="ru-RU" altLang="ru-RU" sz="1400" smtClean="0"/>
            </a:br>
            <a:endParaRPr lang="ru-RU" altLang="ru-RU" sz="1400" smtClean="0"/>
          </a:p>
        </p:txBody>
      </p:sp>
      <p:sp>
        <p:nvSpPr>
          <p:cNvPr id="17411" name="Rectangle 4"/>
          <p:cNvSpPr>
            <a:spLocks noChangeArrowheads="1"/>
          </p:cNvSpPr>
          <p:nvPr/>
        </p:nvSpPr>
        <p:spPr bwMode="auto">
          <a:xfrm>
            <a:off x="395288" y="1649413"/>
            <a:ext cx="82804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Картограммы интенсивности движения</a:t>
            </a:r>
            <a:r>
              <a:rPr lang="ru-RU" altLang="ru-RU"/>
              <a:t>, построенные на различные расчетные годы, позволяют решать вопросы стадийности строительства, когда по мере роста интенсивности предусматривают возможность превращения развязок неполного типа в узлы пересечений, обеспечивающие полную развязку движения по всем направлениям без конфликтных точек.</a:t>
            </a:r>
            <a:br>
              <a:rPr lang="ru-RU" altLang="ru-RU"/>
            </a:br>
            <a:endParaRPr lang="ru-RU" altLang="ru-RU"/>
          </a:p>
        </p:txBody>
      </p:sp>
      <p:sp>
        <p:nvSpPr>
          <p:cNvPr id="17412" name="Rectangle 5"/>
          <p:cNvSpPr>
            <a:spLocks noChangeArrowheads="1"/>
          </p:cNvSpPr>
          <p:nvPr/>
        </p:nvSpPr>
        <p:spPr bwMode="auto">
          <a:xfrm>
            <a:off x="395288" y="2468563"/>
            <a:ext cx="8424862"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План прилегающей территории</a:t>
            </a:r>
            <a:r>
              <a:rPr lang="ru-RU" altLang="ru-RU"/>
              <a:t>. Ситуационные особенности прилегающей к транспортному узлу территории (сложившаяся городская застройка, железные дороги, территории народнохозяйственных объектов, ценные сельскохозяйственные угодья и т.д.) могут сильно деформировать конфигурацию соединительных рамп в плане при соответствующем ухудшении физических параметров движения транспортных потоков и связанных с ними уровней удобства и безопасности движения. Если эти параметры выходят за пределы допустимого, требуется изменение типа развязки с использованием решения, приемлемого в рамках конкретных ситуационных ограничений.</a:t>
            </a:r>
            <a:br>
              <a:rPr lang="ru-RU" altLang="ru-RU"/>
            </a:br>
            <a:endParaRPr lang="ru-RU" altLang="ru-RU"/>
          </a:p>
        </p:txBody>
      </p:sp>
      <p:sp>
        <p:nvSpPr>
          <p:cNvPr id="17413" name="Rectangle 6"/>
          <p:cNvSpPr>
            <a:spLocks noChangeArrowheads="1"/>
          </p:cNvSpPr>
          <p:nvPr/>
        </p:nvSpPr>
        <p:spPr bwMode="auto">
          <a:xfrm>
            <a:off x="395288" y="4178300"/>
            <a:ext cx="82804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Рельеф прилегающей к пересечению местности </a:t>
            </a:r>
            <a:r>
              <a:rPr lang="ru-RU" altLang="ru-RU"/>
              <a:t>не только во многом определяет объемы земляных работ, но и в ряде случаев может оказать влияние на выбор типа главного искусственного сооружения развязки (путепровод, тоннель).</a:t>
            </a:r>
            <a:br>
              <a:rPr lang="ru-RU" altLang="ru-RU"/>
            </a:br>
            <a:endParaRPr lang="ru-RU" altLang="ru-RU"/>
          </a:p>
        </p:txBody>
      </p:sp>
      <p:sp>
        <p:nvSpPr>
          <p:cNvPr id="17414" name="Rectangle 7"/>
          <p:cNvSpPr>
            <a:spLocks noChangeArrowheads="1"/>
          </p:cNvSpPr>
          <p:nvPr/>
        </p:nvSpPr>
        <p:spPr bwMode="auto">
          <a:xfrm>
            <a:off x="395288" y="4795838"/>
            <a:ext cx="53895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Подземные коммуникации </a:t>
            </a:r>
          </a:p>
        </p:txBody>
      </p:sp>
      <p:sp>
        <p:nvSpPr>
          <p:cNvPr id="17415" name="Rectangle 8"/>
          <p:cNvSpPr>
            <a:spLocks noChangeArrowheads="1"/>
          </p:cNvSpPr>
          <p:nvPr/>
        </p:nvSpPr>
        <p:spPr bwMode="auto">
          <a:xfrm>
            <a:off x="395288" y="5043488"/>
            <a:ext cx="83534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Пространственная геометрия </a:t>
            </a:r>
            <a:r>
              <a:rPr lang="ru-RU" altLang="ru-RU"/>
              <a:t>пересекающихся дорог оказывает в ряде случаев определяющее влияние на выбор схемы развязки и основные планировочные и конструктивные решения ее элементов. Углы пересечения автомобильных дорог, условия пересечения (когда одна или обе пересекающиеся магистрали расположены на кривых в плане), продольные и поперечные профили автомагистралей являются жесткими техническими ограничениями, в рамках которых требуется найти решение, отвечающее всем действующим техническим нормативам.</a:t>
            </a:r>
            <a:br>
              <a:rPr lang="ru-RU" altLang="ru-RU"/>
            </a:br>
            <a:endParaRPr lang="ru-RU" altLang="ru-RU"/>
          </a:p>
        </p:txBody>
      </p:sp>
    </p:spTree>
    <p:extLst>
      <p:ext uri="{BB962C8B-B14F-4D97-AF65-F5344CB8AC3E}">
        <p14:creationId xmlns:p14="http://schemas.microsoft.com/office/powerpoint/2010/main" val="2859558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0" y="0"/>
            <a:ext cx="9144000" cy="6858000"/>
          </a:xfrm>
        </p:spPr>
        <p:txBody>
          <a:bodyPr/>
          <a:lstStyle/>
          <a:p>
            <a:pPr eaLnBrk="1" hangingPunct="1"/>
            <a:r>
              <a:rPr lang="ru-RU" altLang="ru-RU" smtClean="0"/>
              <a:t> </a:t>
            </a:r>
            <a:endParaRPr lang="ru-RU" altLang="ru-RU" sz="1400" smtClean="0"/>
          </a:p>
        </p:txBody>
      </p:sp>
      <p:sp>
        <p:nvSpPr>
          <p:cNvPr id="18435" name="Rectangle 4"/>
          <p:cNvSpPr>
            <a:spLocks noChangeArrowheads="1"/>
          </p:cNvSpPr>
          <p:nvPr/>
        </p:nvSpPr>
        <p:spPr bwMode="auto">
          <a:xfrm>
            <a:off x="179388" y="1177925"/>
            <a:ext cx="8496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Пешеходное движение</a:t>
            </a:r>
            <a:r>
              <a:rPr lang="ru-RU" altLang="ru-RU"/>
              <a:t>. Проблема учета при проектировании пересечений и примыканий в разных уровнях безопасного движения пешеходов обычно возникает в городах. При наличии на транспортном узле пешеходных переходов в одном уровне исключается непрерывность движения транспортных потоков и резко снижается эффективность работы развязок движения в целом. В таких случаях предусматривают дополнительные мероприятия, заключающиеся в устройстве внеуличных пешеходных переходов.</a:t>
            </a:r>
            <a:br>
              <a:rPr lang="ru-RU" altLang="ru-RU"/>
            </a:br>
            <a:endParaRPr lang="ru-RU" altLang="ru-RU"/>
          </a:p>
        </p:txBody>
      </p:sp>
      <p:sp>
        <p:nvSpPr>
          <p:cNvPr id="18436" name="Rectangle 5"/>
          <p:cNvSpPr>
            <a:spLocks noChangeArrowheads="1"/>
          </p:cNvSpPr>
          <p:nvPr/>
        </p:nvSpPr>
        <p:spPr bwMode="auto">
          <a:xfrm>
            <a:off x="179388" y="200025"/>
            <a:ext cx="871378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Эта задача часто оказывается неразрешимой при традиционной технологии. Программные обеспечения современных САПР-АД, как правило, дают возможность строгого аналитического решения развязок движения практически при любых сочетаниях плана и профиля пересекающихся дорог</a:t>
            </a:r>
            <a:br>
              <a:rPr lang="ru-RU" altLang="ru-RU"/>
            </a:br>
            <a:endParaRPr lang="ru-RU" altLang="ru-RU"/>
          </a:p>
        </p:txBody>
      </p:sp>
      <p:sp>
        <p:nvSpPr>
          <p:cNvPr id="18437" name="Rectangle 6"/>
          <p:cNvSpPr>
            <a:spLocks noChangeArrowheads="1"/>
          </p:cNvSpPr>
          <p:nvPr/>
        </p:nvSpPr>
        <p:spPr bwMode="auto">
          <a:xfrm>
            <a:off x="179388" y="2565400"/>
            <a:ext cx="87852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На выбор того или иного типа пересечения или примыкания в разных уровнях оказывает влияние также много других факторов, таких как размеры капиталовложений, транспортно-эксплуатационные расходы, приведенные затраты, эффективность капиталовложений, соображения возможности стадийного строительства без бросовых затрат, пропускная способность узла, скорости транспортных потоков, уровни удобства и безопасности движения, перепробеги левоповоротного движения и т.д.</a:t>
            </a:r>
            <a:br>
              <a:rPr lang="ru-RU" altLang="ru-RU"/>
            </a:br>
            <a:endParaRPr lang="ru-RU" altLang="ru-RU"/>
          </a:p>
        </p:txBody>
      </p:sp>
      <p:sp>
        <p:nvSpPr>
          <p:cNvPr id="18438" name="Rectangle 7"/>
          <p:cNvSpPr>
            <a:spLocks noChangeArrowheads="1"/>
          </p:cNvSpPr>
          <p:nvPr/>
        </p:nvSpPr>
        <p:spPr bwMode="auto">
          <a:xfrm>
            <a:off x="1619250" y="3594100"/>
            <a:ext cx="63373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sz="1800" b="1"/>
              <a:t>Пропускная способность развязок в разных уровнях и оценка безопасности движения</a:t>
            </a:r>
            <a:br>
              <a:rPr lang="ru-RU" altLang="ru-RU" sz="1800" b="1"/>
            </a:br>
            <a:endParaRPr lang="ru-RU" altLang="ru-RU" sz="1800"/>
          </a:p>
        </p:txBody>
      </p:sp>
      <p:sp>
        <p:nvSpPr>
          <p:cNvPr id="18439" name="Rectangle 8"/>
          <p:cNvSpPr>
            <a:spLocks noChangeArrowheads="1"/>
          </p:cNvSpPr>
          <p:nvPr/>
        </p:nvSpPr>
        <p:spPr bwMode="auto">
          <a:xfrm>
            <a:off x="395288" y="4283075"/>
            <a:ext cx="82804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Одним из важнейших критериев, предопределяющих выбор того или иного типа пересечения в разных уровнях, является пропускная способность транспортного узла. </a:t>
            </a:r>
            <a:r>
              <a:rPr lang="ru-RU" altLang="ru-RU" b="1"/>
              <a:t>Под пропускной способностью пересечения понимают максимально возможное количество автомобилей, поступающее на транспортный узел и выходящее за его пределы по всем направлениям в единицу времени</a:t>
            </a:r>
            <a:r>
              <a:rPr lang="ru-RU" altLang="ru-RU"/>
              <a:t>. Пропускная способность развязок в целом определяется пропускной способностью их отдельных участков и элементов. Основными лимитирующими участками являются: участки слияния транспортных потоков при въезде с соединительных рамп на основные полосы движения; участки совмещенного транзитного и левоповоротного движения перед выездом на рампу и левоповоротного после выезда с рампы в зоне путепровода на пересечениях типа «клеверный лист»; участки автомагистралей за примыканием правоповоротных рамп; участки выхода с основных полос на правоповоротные рампы.</a:t>
            </a:r>
            <a:br>
              <a:rPr lang="ru-RU" altLang="ru-RU"/>
            </a:br>
            <a:endParaRPr lang="ru-RU" altLang="ru-RU"/>
          </a:p>
        </p:txBody>
      </p:sp>
    </p:spTree>
    <p:extLst>
      <p:ext uri="{BB962C8B-B14F-4D97-AF65-F5344CB8AC3E}">
        <p14:creationId xmlns:p14="http://schemas.microsoft.com/office/powerpoint/2010/main" val="887828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0" y="0"/>
            <a:ext cx="9144000" cy="6858000"/>
          </a:xfrm>
        </p:spPr>
        <p:txBody>
          <a:bodyPr/>
          <a:lstStyle/>
          <a:p>
            <a:pPr eaLnBrk="1" hangingPunct="1"/>
            <a:r>
              <a:rPr lang="ru-RU" altLang="ru-RU" sz="1400" smtClean="0"/>
              <a:t>Наиболее узкими местами развязок движения в разных уровнях являются участки выезда с рамп на основные полосы пересекающихся автомагистралей, которые во многом определяют не только пропускную способность пересечения, но и уровни удобства и безопасность движения. При интенсивности по правой внешней полосе автомагистрали, близкой к максимальной пропускной способности, условия движения на съезде резко осложняются, возникают очереди автомобилей, создающие заторы на дороге.</a:t>
            </a:r>
            <a:br>
              <a:rPr lang="ru-RU" altLang="ru-RU" sz="1400" smtClean="0"/>
            </a:br>
            <a:endParaRPr lang="ru-RU" altLang="ru-RU" smtClean="0"/>
          </a:p>
        </p:txBody>
      </p:sp>
      <p:sp>
        <p:nvSpPr>
          <p:cNvPr id="19459" name="Rectangle 4"/>
          <p:cNvSpPr>
            <a:spLocks noChangeArrowheads="1"/>
          </p:cNvSpPr>
          <p:nvPr/>
        </p:nvSpPr>
        <p:spPr bwMode="auto">
          <a:xfrm>
            <a:off x="323850" y="1239838"/>
            <a:ext cx="84963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Выезд на основную полосу движения может происходить при четырех режимах движения транспортных потоков: вливание с ходу (уровень удобства А); вливание с притормаживанием (уровень удобства Б); вливание автомобилей отдельными пачками с задержками на ожидание (уровень удобства В); вливание автомобилей в условиях образования очередей и заторов на съезде (уровень удобства Г).</a:t>
            </a:r>
            <a:br>
              <a:rPr lang="ru-RU" altLang="ru-RU"/>
            </a:br>
            <a:r>
              <a:rPr lang="ru-RU" altLang="ru-RU" b="1"/>
              <a:t>Пропускная способность въездов развязок движения</a:t>
            </a:r>
          </a:p>
        </p:txBody>
      </p:sp>
      <p:graphicFrame>
        <p:nvGraphicFramePr>
          <p:cNvPr id="25805" name="Group 205"/>
          <p:cNvGraphicFramePr>
            <a:graphicFrameLocks noGrp="1"/>
          </p:cNvGraphicFramePr>
          <p:nvPr/>
        </p:nvGraphicFramePr>
        <p:xfrm>
          <a:off x="323850" y="2636838"/>
          <a:ext cx="8424863" cy="4335463"/>
        </p:xfrm>
        <a:graphic>
          <a:graphicData uri="http://schemas.openxmlformats.org/drawingml/2006/table">
            <a:tbl>
              <a:tblPr/>
              <a:tblGrid>
                <a:gridCol w="2106613">
                  <a:extLst>
                    <a:ext uri="{9D8B030D-6E8A-4147-A177-3AD203B41FA5}">
                      <a16:colId xmlns:a16="http://schemas.microsoft.com/office/drawing/2014/main" val="20000"/>
                    </a:ext>
                  </a:extLst>
                </a:gridCol>
                <a:gridCol w="2106612">
                  <a:extLst>
                    <a:ext uri="{9D8B030D-6E8A-4147-A177-3AD203B41FA5}">
                      <a16:colId xmlns:a16="http://schemas.microsoft.com/office/drawing/2014/main" val="20001"/>
                    </a:ext>
                  </a:extLst>
                </a:gridCol>
                <a:gridCol w="2105025">
                  <a:extLst>
                    <a:ext uri="{9D8B030D-6E8A-4147-A177-3AD203B41FA5}">
                      <a16:colId xmlns:a16="http://schemas.microsoft.com/office/drawing/2014/main" val="20002"/>
                    </a:ext>
                  </a:extLst>
                </a:gridCol>
                <a:gridCol w="2106613">
                  <a:extLst>
                    <a:ext uri="{9D8B030D-6E8A-4147-A177-3AD203B41FA5}">
                      <a16:colId xmlns:a16="http://schemas.microsoft.com/office/drawing/2014/main" val="20003"/>
                    </a:ext>
                  </a:extLst>
                </a:gridCol>
              </a:tblGrid>
              <a:tr h="495300">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Уровень удобства</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Интенсивность движения по правой полосе главной дороги, авт./ч</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Пропускная способность въезда, авт./ч</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0"/>
                  </a:ext>
                </a:extLst>
              </a:tr>
              <a:tr h="1039813">
                <a:tc vMerge="1">
                  <a:txBody>
                    <a:bodyPr/>
                    <a:lstStyle/>
                    <a:p>
                      <a:endParaRPr lang="ru-RU"/>
                    </a:p>
                  </a:txBody>
                  <a:tcPr/>
                </a:tc>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при наличии переходно-скоростной полосы</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без переходно-скоростной полосы</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А</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300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850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300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330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625</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Б</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500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790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500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8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700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740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425</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В</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900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700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325</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66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Г</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610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Times New Roman" pitchFamily="18" charset="0"/>
                          <a:cs typeface="Times New Roman" pitchFamily="18" charset="0"/>
                        </a:rPr>
                        <a:t>220</a:t>
                      </a:r>
                      <a:endParaRPr kumimoji="0" lang="ru-RU"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28328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0" y="188913"/>
            <a:ext cx="9144000" cy="6480175"/>
          </a:xfrm>
        </p:spPr>
        <p:txBody>
          <a:bodyPr/>
          <a:lstStyle/>
          <a:p>
            <a:pPr algn="ctr" eaLnBrk="1" hangingPunct="1"/>
            <a:r>
              <a:rPr lang="ru-RU" altLang="ru-RU" sz="1800" smtClean="0"/>
              <a:t>безопасность движения на пересечениях</a:t>
            </a:r>
            <a:r>
              <a:rPr lang="ru-RU" altLang="ru-RU" smtClean="0"/>
              <a:t/>
            </a:r>
            <a:br>
              <a:rPr lang="ru-RU" altLang="ru-RU" smtClean="0"/>
            </a:br>
            <a:r>
              <a:rPr lang="ru-RU" altLang="ru-RU" smtClean="0"/>
              <a:t/>
            </a:r>
            <a:br>
              <a:rPr lang="ru-RU" altLang="ru-RU" smtClean="0"/>
            </a:br>
            <a:endParaRPr lang="ru-RU" altLang="ru-RU" smtClean="0"/>
          </a:p>
        </p:txBody>
      </p:sp>
      <p:sp>
        <p:nvSpPr>
          <p:cNvPr id="20483" name="Rectangle 4"/>
          <p:cNvSpPr>
            <a:spLocks noChangeArrowheads="1"/>
          </p:cNvSpPr>
          <p:nvPr/>
        </p:nvSpPr>
        <p:spPr bwMode="auto">
          <a:xfrm>
            <a:off x="179388" y="657225"/>
            <a:ext cx="8713787"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Одним из важнейших показателей, предопределяющих выбор той или иной схемы развязок в разных уровнях (например, полной и неполной),является безопасность движения на транспортном пересечении.</a:t>
            </a:r>
            <a:br>
              <a:rPr lang="ru-RU" altLang="ru-RU"/>
            </a:br>
            <a:endParaRPr lang="ru-RU" altLang="ru-RU"/>
          </a:p>
        </p:txBody>
      </p:sp>
      <p:sp>
        <p:nvSpPr>
          <p:cNvPr id="20484" name="Rectangle 5"/>
          <p:cNvSpPr>
            <a:spLocks noChangeArrowheads="1"/>
          </p:cNvSpPr>
          <p:nvPr/>
        </p:nvSpPr>
        <p:spPr bwMode="auto">
          <a:xfrm>
            <a:off x="179388" y="1317625"/>
            <a:ext cx="80645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Основными факторами, влияющими на безопасность движения на пересечениях как в одном, так и в разных уровнях, являются</a:t>
            </a:r>
            <a:r>
              <a:rPr lang="ru-RU" altLang="ru-RU"/>
              <a:t>:</a:t>
            </a:r>
            <a:br>
              <a:rPr lang="ru-RU" altLang="ru-RU"/>
            </a:br>
            <a:endParaRPr lang="ru-RU" altLang="ru-RU"/>
          </a:p>
        </p:txBody>
      </p:sp>
      <p:sp>
        <p:nvSpPr>
          <p:cNvPr id="20485" name="Rectangle 6"/>
          <p:cNvSpPr>
            <a:spLocks noChangeArrowheads="1"/>
          </p:cNvSpPr>
          <p:nvPr/>
        </p:nvSpPr>
        <p:spPr bwMode="auto">
          <a:xfrm>
            <a:off x="179388" y="1809750"/>
            <a:ext cx="86407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интенсивность движения на пересекающихся направлениях</a:t>
            </a:r>
            <a:r>
              <a:rPr lang="ru-RU" altLang="ru-RU"/>
              <a:t>. Это один из главных факторов, определяющих вероятность появления аварийной ситуации на пересечении. При этом аварийность оказывается тем более высокой, чем больше суммарная интенсивность движения на пересекающихся направлениях;</a:t>
            </a:r>
            <a:br>
              <a:rPr lang="ru-RU" altLang="ru-RU"/>
            </a:br>
            <a:endParaRPr lang="ru-RU" altLang="ru-RU"/>
          </a:p>
        </p:txBody>
      </p:sp>
      <p:sp>
        <p:nvSpPr>
          <p:cNvPr id="20486" name="Rectangle 7"/>
          <p:cNvSpPr>
            <a:spLocks noChangeArrowheads="1"/>
          </p:cNvSpPr>
          <p:nvPr/>
        </p:nvSpPr>
        <p:spPr bwMode="auto">
          <a:xfrm>
            <a:off x="179388" y="2701925"/>
            <a:ext cx="84963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состав движения</a:t>
            </a:r>
            <a:r>
              <a:rPr lang="ru-RU" altLang="ru-RU"/>
              <a:t>. Чем более неоднороден по составу транспортный поток, тем больше аварийность на транспортном пересечении;</a:t>
            </a:r>
            <a:br>
              <a:rPr lang="ru-RU" altLang="ru-RU"/>
            </a:br>
            <a:endParaRPr lang="ru-RU" altLang="ru-RU"/>
          </a:p>
        </p:txBody>
      </p:sp>
      <p:sp>
        <p:nvSpPr>
          <p:cNvPr id="20487" name="Rectangle 8"/>
          <p:cNvSpPr>
            <a:spLocks noChangeArrowheads="1"/>
          </p:cNvSpPr>
          <p:nvPr/>
        </p:nvSpPr>
        <p:spPr bwMode="auto">
          <a:xfrm>
            <a:off x="179388" y="3149600"/>
            <a:ext cx="86407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углы пересечения дорог</a:t>
            </a:r>
            <a:r>
              <a:rPr lang="ru-RU" altLang="ru-RU"/>
              <a:t>, создающие различные условия для разных направлений движения на пересечении, определяя одно наиболее опасное направление движения;</a:t>
            </a:r>
            <a:br>
              <a:rPr lang="ru-RU" altLang="ru-RU"/>
            </a:br>
            <a:endParaRPr lang="ru-RU" altLang="ru-RU"/>
          </a:p>
        </p:txBody>
      </p:sp>
      <p:sp>
        <p:nvSpPr>
          <p:cNvPr id="20488" name="Rectangle 9"/>
          <p:cNvSpPr>
            <a:spLocks noChangeArrowheads="1"/>
          </p:cNvSpPr>
          <p:nvPr/>
        </p:nvSpPr>
        <p:spPr bwMode="auto">
          <a:xfrm>
            <a:off x="179388" y="3662363"/>
            <a:ext cx="8424862"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планировочное решение пересечений</a:t>
            </a:r>
            <a:r>
              <a:rPr lang="ru-RU" altLang="ru-RU"/>
              <a:t>. Значения радиусов закруглений лево- и правоповоротного движения, наличие или отсутствие переходно-скоростных полос в значительной степени влияют на условия и безопасность движения на пересечении;</a:t>
            </a:r>
            <a:br>
              <a:rPr lang="ru-RU" altLang="ru-RU"/>
            </a:br>
            <a:endParaRPr lang="ru-RU" altLang="ru-RU"/>
          </a:p>
        </p:txBody>
      </p:sp>
      <p:sp>
        <p:nvSpPr>
          <p:cNvPr id="20489" name="Rectangle 10"/>
          <p:cNvSpPr>
            <a:spLocks noChangeArrowheads="1"/>
          </p:cNvSpPr>
          <p:nvPr/>
        </p:nvSpPr>
        <p:spPr bwMode="auto">
          <a:xfrm>
            <a:off x="179388" y="4394200"/>
            <a:ext cx="864076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количество и тип конфликтных точек</a:t>
            </a:r>
            <a:r>
              <a:rPr lang="ru-RU" altLang="ru-RU"/>
              <a:t>. В общем случае на пересечении в одном уровне можно выделить 32 конфликтных точки: 8 конфликтных точек разделения потоков (1), 8 точек слияния (2) и 16 конфликтных точек пересечения транспортных потоков (3). Из них наиболее опасными являются конфликтные точки пересечения (3), меньшей степенью опасности характеризуются точки разделения потоков (1) и наименьшей опасностью создания аварийных ситуаций характеризуются точки слияния (2).</a:t>
            </a:r>
            <a:br>
              <a:rPr lang="ru-RU" altLang="ru-RU"/>
            </a:br>
            <a:endParaRPr lang="ru-RU" altLang="ru-RU"/>
          </a:p>
        </p:txBody>
      </p:sp>
      <p:sp>
        <p:nvSpPr>
          <p:cNvPr id="20490" name="Rectangle 11"/>
          <p:cNvSpPr>
            <a:spLocks noChangeArrowheads="1"/>
          </p:cNvSpPr>
          <p:nvPr/>
        </p:nvSpPr>
        <p:spPr bwMode="auto">
          <a:xfrm>
            <a:off x="250825" y="5800725"/>
            <a:ext cx="85693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Строительство пересечения в разных уровнях, например, по типу полного «клеверного листа» сразу же исключает 16 наиболее опасных конфликтных точек (3), резко снижая вероятность возникновения аварийных ситуаций на пересечении.</a:t>
            </a:r>
            <a:br>
              <a:rPr lang="ru-RU" altLang="ru-RU"/>
            </a:br>
            <a:endParaRPr lang="ru-RU" altLang="ru-RU"/>
          </a:p>
        </p:txBody>
      </p:sp>
    </p:spTree>
    <p:extLst>
      <p:ext uri="{BB962C8B-B14F-4D97-AF65-F5344CB8AC3E}">
        <p14:creationId xmlns:p14="http://schemas.microsoft.com/office/powerpoint/2010/main" val="2692714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sz="half" idx="1"/>
          </p:nvPr>
        </p:nvSpPr>
        <p:spPr>
          <a:xfrm>
            <a:off x="468313" y="1628775"/>
            <a:ext cx="4038600" cy="4525963"/>
          </a:xfrm>
        </p:spPr>
        <p:txBody>
          <a:bodyPr/>
          <a:lstStyle/>
          <a:p>
            <a:pPr eaLnBrk="1" hangingPunct="1"/>
            <a:r>
              <a:rPr lang="ru-RU" altLang="ru-RU" sz="1200" smtClean="0"/>
              <a:t>    </a:t>
            </a:r>
          </a:p>
        </p:txBody>
      </p:sp>
      <p:pic>
        <p:nvPicPr>
          <p:cNvPr id="21507" name="Picture 5" descr="image15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20713"/>
            <a:ext cx="2808287"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6"/>
          <p:cNvSpPr>
            <a:spLocks noChangeArrowheads="1"/>
          </p:cNvSpPr>
          <p:nvPr/>
        </p:nvSpPr>
        <p:spPr bwMode="auto">
          <a:xfrm>
            <a:off x="3995738" y="938213"/>
            <a:ext cx="475297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Схема расположения конфликтных точек на пересечении в одном уровне:</a:t>
            </a:r>
            <a:br>
              <a:rPr lang="ru-RU" altLang="ru-RU"/>
            </a:br>
            <a:r>
              <a:rPr lang="ru-RU" altLang="ru-RU"/>
              <a:t>1 - точки разветвления; 2 - точки слияния; 3 - точки пересечения;</a:t>
            </a:r>
            <a:br>
              <a:rPr lang="ru-RU" altLang="ru-RU"/>
            </a:br>
            <a:endParaRPr lang="ru-RU" altLang="ru-RU"/>
          </a:p>
        </p:txBody>
      </p:sp>
      <p:sp>
        <p:nvSpPr>
          <p:cNvPr id="21509" name="Rectangle 7"/>
          <p:cNvSpPr>
            <a:spLocks noChangeArrowheads="1"/>
          </p:cNvSpPr>
          <p:nvPr/>
        </p:nvSpPr>
        <p:spPr bwMode="auto">
          <a:xfrm>
            <a:off x="323850" y="2670175"/>
            <a:ext cx="84248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Общее количество дорожно-транспортных происшествий на транспортное пересечение за один год может быть оценено по формуле д-ра техн. наук Е.М. Лобанова:</a:t>
            </a:r>
            <a:br>
              <a:rPr lang="ru-RU" altLang="ru-RU"/>
            </a:br>
            <a:endParaRPr lang="ru-RU" altLang="ru-RU"/>
          </a:p>
        </p:txBody>
      </p:sp>
      <p:pic>
        <p:nvPicPr>
          <p:cNvPr id="21510" name="Picture 9" descr="image15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141663"/>
            <a:ext cx="11509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Rectangle 10"/>
          <p:cNvSpPr>
            <a:spLocks noChangeArrowheads="1"/>
          </p:cNvSpPr>
          <p:nvPr/>
        </p:nvSpPr>
        <p:spPr bwMode="auto">
          <a:xfrm>
            <a:off x="2843213" y="3167063"/>
            <a:ext cx="3673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i="1"/>
              <a:t>п</a:t>
            </a:r>
            <a:r>
              <a:rPr lang="ru-RU" altLang="ru-RU"/>
              <a:t> - число конфликтных точек; </a:t>
            </a:r>
          </a:p>
        </p:txBody>
      </p:sp>
      <p:sp>
        <p:nvSpPr>
          <p:cNvPr id="21512" name="Rectangle 11"/>
          <p:cNvSpPr>
            <a:spLocks noChangeArrowheads="1"/>
          </p:cNvSpPr>
          <p:nvPr/>
        </p:nvSpPr>
        <p:spPr bwMode="auto">
          <a:xfrm>
            <a:off x="1835150" y="3175000"/>
            <a:ext cx="8651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 где     </a:t>
            </a:r>
          </a:p>
        </p:txBody>
      </p:sp>
      <p:sp>
        <p:nvSpPr>
          <p:cNvPr id="21513" name="Rectangle 12"/>
          <p:cNvSpPr>
            <a:spLocks noChangeArrowheads="1"/>
          </p:cNvSpPr>
          <p:nvPr/>
        </p:nvSpPr>
        <p:spPr bwMode="auto">
          <a:xfrm>
            <a:off x="323850" y="3475038"/>
            <a:ext cx="84963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i="1"/>
              <a:t>К i</a:t>
            </a:r>
            <a:r>
              <a:rPr lang="ru-RU" altLang="ru-RU"/>
              <a:t> - относительная аварийность (количество дорожно-транспортных происшествий на 10 млн. прошедших автомобилей) в </a:t>
            </a:r>
            <a:r>
              <a:rPr lang="ru-RU" altLang="ru-RU" i="1"/>
              <a:t>i-</a:t>
            </a:r>
            <a:r>
              <a:rPr lang="ru-RU" altLang="ru-RU"/>
              <a:t>й конфликтной точке транспортной развязки в разных уровнях, </a:t>
            </a:r>
          </a:p>
        </p:txBody>
      </p:sp>
      <p:sp>
        <p:nvSpPr>
          <p:cNvPr id="21514" name="Rectangle 13"/>
          <p:cNvSpPr>
            <a:spLocks noChangeArrowheads="1"/>
          </p:cNvSpPr>
          <p:nvPr/>
        </p:nvSpPr>
        <p:spPr bwMode="auto">
          <a:xfrm>
            <a:off x="323850" y="4887913"/>
            <a:ext cx="835183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i="1"/>
              <a:t>М i</a:t>
            </a:r>
            <a:r>
              <a:rPr lang="ru-RU" altLang="ru-RU"/>
              <a:t>, </a:t>
            </a:r>
            <a:r>
              <a:rPr lang="ru-RU" altLang="ru-RU" i="1"/>
              <a:t>Ni</a:t>
            </a:r>
            <a:r>
              <a:rPr lang="ru-RU" altLang="ru-RU"/>
              <a:t> - интенсивности движения взаимодействующих в </a:t>
            </a:r>
            <a:r>
              <a:rPr lang="ru-RU" altLang="ru-RU" i="1"/>
              <a:t>i-</a:t>
            </a:r>
            <a:r>
              <a:rPr lang="ru-RU" altLang="ru-RU"/>
              <a:t>й конфликтной точке транспортных потоков, авт./сут;</a:t>
            </a:r>
            <a:br>
              <a:rPr lang="ru-RU" altLang="ru-RU"/>
            </a:br>
            <a:endParaRPr lang="ru-RU" altLang="ru-RU"/>
          </a:p>
        </p:txBody>
      </p:sp>
      <p:sp>
        <p:nvSpPr>
          <p:cNvPr id="21515" name="Rectangle 14"/>
          <p:cNvSpPr>
            <a:spLocks noChangeArrowheads="1"/>
          </p:cNvSpPr>
          <p:nvPr/>
        </p:nvSpPr>
        <p:spPr bwMode="auto">
          <a:xfrm>
            <a:off x="323850" y="4013200"/>
            <a:ext cx="86407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Для вновь проектируемых дорог для заданных размеров среднегодовой среднесуточной интенсивности движения принимают </a:t>
            </a:r>
            <a:r>
              <a:rPr lang="ru-RU" altLang="ru-RU" i="1"/>
              <a:t>Кг</a:t>
            </a:r>
            <a:r>
              <a:rPr lang="ru-RU" altLang="ru-RU"/>
              <a:t> = 0,0834.</a:t>
            </a:r>
            <a:br>
              <a:rPr lang="ru-RU" altLang="ru-RU"/>
            </a:br>
            <a:r>
              <a:rPr lang="ru-RU" altLang="ru-RU" i="1"/>
              <a:t>Кг</a:t>
            </a:r>
            <a:r>
              <a:rPr lang="ru-RU" altLang="ru-RU"/>
              <a:t> - коэффициент годовой неравномерности движения:</a:t>
            </a:r>
            <a:br>
              <a:rPr lang="ru-RU" altLang="ru-RU"/>
            </a:br>
            <a:endParaRPr lang="ru-RU" altLang="ru-RU"/>
          </a:p>
        </p:txBody>
      </p:sp>
      <p:sp>
        <p:nvSpPr>
          <p:cNvPr id="21516" name="Rectangle 60"/>
          <p:cNvSpPr>
            <a:spLocks noChangeArrowheads="1"/>
          </p:cNvSpPr>
          <p:nvPr/>
        </p:nvSpPr>
        <p:spPr bwMode="auto">
          <a:xfrm>
            <a:off x="323850" y="5432425"/>
            <a:ext cx="84963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b="1"/>
              <a:t>Для вновь проектируемых дорог выбирают такой тип пересечения в разных уровнях и предусматривают такие планировочные и конструктивные решения его элементов, при которых значение К будет меньше или равно 5, т.е. число дорожно-транспортных происшествий на транспортном узле не должно превышать 5 на 10 млн. прошедших автомобилей. </a:t>
            </a:r>
          </a:p>
        </p:txBody>
      </p:sp>
    </p:spTree>
    <p:extLst>
      <p:ext uri="{BB962C8B-B14F-4D97-AF65-F5344CB8AC3E}">
        <p14:creationId xmlns:p14="http://schemas.microsoft.com/office/powerpoint/2010/main" val="54945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0" y="333375"/>
            <a:ext cx="8964613" cy="6408738"/>
          </a:xfrm>
        </p:spPr>
        <p:txBody>
          <a:bodyPr/>
          <a:lstStyle/>
          <a:p>
            <a:pPr eaLnBrk="1" hangingPunct="1"/>
            <a:r>
              <a:rPr lang="ru-RU" altLang="ru-RU" sz="1800" b="1" smtClean="0"/>
              <a:t>Технико-экономическое сравнение вариантов развязок движения</a:t>
            </a:r>
            <a:br>
              <a:rPr lang="ru-RU" altLang="ru-RU" sz="1800" b="1" smtClean="0"/>
            </a:br>
            <a:endParaRPr lang="ru-RU" altLang="ru-RU" sz="1800" b="1" u="sng" smtClean="0"/>
          </a:p>
        </p:txBody>
      </p:sp>
      <p:sp>
        <p:nvSpPr>
          <p:cNvPr id="22531" name="Rectangle 4"/>
          <p:cNvSpPr>
            <a:spLocks noChangeArrowheads="1"/>
          </p:cNvSpPr>
          <p:nvPr/>
        </p:nvSpPr>
        <p:spPr bwMode="auto">
          <a:xfrm>
            <a:off x="250825" y="749300"/>
            <a:ext cx="85693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Выбор оптимального варианта развязки позволяет при умеренных капиталовложениях в строительство эффективно организовать перевозки грузов и пассажиров и обеспечивает получение единовременного и ежегодного экономического эффекта в результате: снижения транспортно-эксплуатационных расходов; увеличения скоростей движения транспортных потоков; сокращения потерь времени при простоях автомобилей на пересечении; сокращения времени пребывания в пути пассажиров и грузов; снижения потерь народного хозяйства из-за дорожно-транспортных происшествий.</a:t>
            </a:r>
            <a:br>
              <a:rPr lang="ru-RU" altLang="ru-RU"/>
            </a:br>
            <a:endParaRPr lang="ru-RU" altLang="ru-RU"/>
          </a:p>
        </p:txBody>
      </p:sp>
      <p:sp>
        <p:nvSpPr>
          <p:cNvPr id="22532" name="Rectangle 5"/>
          <p:cNvSpPr>
            <a:spLocks noChangeArrowheads="1"/>
          </p:cNvSpPr>
          <p:nvPr/>
        </p:nvSpPr>
        <p:spPr bwMode="auto">
          <a:xfrm>
            <a:off x="250825" y="2205038"/>
            <a:ext cx="849788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Технико-экономическое сравнение вариантов пересечений, особенно на ранних стадиях проектирования при выборе принципиальных решений, выполняют в следующей последовательности:</a:t>
            </a:r>
            <a:br>
              <a:rPr lang="ru-RU" altLang="ru-RU"/>
            </a:br>
            <a:endParaRPr lang="ru-RU" altLang="ru-RU"/>
          </a:p>
        </p:txBody>
      </p:sp>
      <p:sp>
        <p:nvSpPr>
          <p:cNvPr id="22533" name="Rectangle 6"/>
          <p:cNvSpPr>
            <a:spLocks noChangeArrowheads="1"/>
          </p:cNvSpPr>
          <p:nvPr/>
        </p:nvSpPr>
        <p:spPr bwMode="auto">
          <a:xfrm>
            <a:off x="250825" y="2781300"/>
            <a:ext cx="8640763"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в соответствии с перспективной интенсивностью движения, ее распределением по направлениям и местными специфическими условиями назначают соответствующее число приемлемых для данных условий типов развязок движения (в частности, могут быть рассмотрены развязки полные и неполные);</a:t>
            </a:r>
            <a:br>
              <a:rPr lang="ru-RU" altLang="ru-RU"/>
            </a:br>
            <a:endParaRPr lang="ru-RU" altLang="ru-RU"/>
          </a:p>
        </p:txBody>
      </p:sp>
      <p:sp>
        <p:nvSpPr>
          <p:cNvPr id="22534" name="Rectangle 7"/>
          <p:cNvSpPr>
            <a:spLocks noChangeArrowheads="1"/>
          </p:cNvSpPr>
          <p:nvPr/>
        </p:nvSpPr>
        <p:spPr bwMode="auto">
          <a:xfrm>
            <a:off x="250825" y="3660775"/>
            <a:ext cx="83534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для каждого типа развязки устанавливают ряд подвариантов конструктивных и планировочных решений, подсчитывают объемы работ и определяют строительную стоимость;</a:t>
            </a:r>
            <a:br>
              <a:rPr lang="ru-RU" altLang="ru-RU"/>
            </a:br>
            <a:endParaRPr lang="ru-RU" altLang="ru-RU"/>
          </a:p>
        </p:txBody>
      </p:sp>
      <p:sp>
        <p:nvSpPr>
          <p:cNvPr id="22535" name="Rectangle 8"/>
          <p:cNvSpPr>
            <a:spLocks noChangeArrowheads="1"/>
          </p:cNvSpPr>
          <p:nvPr/>
        </p:nvSpPr>
        <p:spPr bwMode="auto">
          <a:xfrm>
            <a:off x="250825" y="4102100"/>
            <a:ext cx="86423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определяют суммарные приведенные затраты по каждому из вариантов решения развязки и принимают к строительству вариант, характеризуемый наименьшей их суммой. Все варианты сравнивают в пределах участков пересекающихся дорог в границах, определяемых вариантом с наибольшими линейными размерами.</a:t>
            </a:r>
            <a:br>
              <a:rPr lang="ru-RU" altLang="ru-RU"/>
            </a:br>
            <a:endParaRPr lang="ru-RU" altLang="ru-RU"/>
          </a:p>
        </p:txBody>
      </p:sp>
      <p:sp>
        <p:nvSpPr>
          <p:cNvPr id="22536" name="Rectangle 9"/>
          <p:cNvSpPr>
            <a:spLocks noChangeArrowheads="1"/>
          </p:cNvSpPr>
          <p:nvPr/>
        </p:nvSpPr>
        <p:spPr bwMode="auto">
          <a:xfrm>
            <a:off x="250825" y="4991100"/>
            <a:ext cx="8618538"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общий объем капиталовложений в строительство, включая стоимость сноса зданий и сооружений, стоимость отчуждения земель под развязку и т.д.;</a:t>
            </a:r>
            <a:br>
              <a:rPr lang="ru-RU" altLang="ru-RU"/>
            </a:br>
            <a:r>
              <a:rPr lang="ru-RU" altLang="ru-RU"/>
              <a:t>расходы по текущему ремонту и содержанию развязки;</a:t>
            </a:r>
            <a:br>
              <a:rPr lang="ru-RU" altLang="ru-RU"/>
            </a:br>
            <a:endParaRPr lang="ru-RU" altLang="ru-RU"/>
          </a:p>
        </p:txBody>
      </p:sp>
      <p:sp>
        <p:nvSpPr>
          <p:cNvPr id="22537" name="Rectangle 10"/>
          <p:cNvSpPr>
            <a:spLocks noChangeArrowheads="1"/>
          </p:cNvSpPr>
          <p:nvPr/>
        </p:nvSpPr>
        <p:spPr bwMode="auto">
          <a:xfrm>
            <a:off x="250825" y="5716588"/>
            <a:ext cx="8497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ru-RU" altLang="ru-RU"/>
              <a:t>автотранспортные расходы и т. д. </a:t>
            </a:r>
          </a:p>
        </p:txBody>
      </p:sp>
    </p:spTree>
    <p:extLst>
      <p:ext uri="{BB962C8B-B14F-4D97-AF65-F5344CB8AC3E}">
        <p14:creationId xmlns:p14="http://schemas.microsoft.com/office/powerpoint/2010/main" val="2323216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250825" y="188913"/>
            <a:ext cx="8893175" cy="6480175"/>
          </a:xfrm>
        </p:spPr>
        <p:txBody>
          <a:bodyPr/>
          <a:lstStyle/>
          <a:p>
            <a:pPr eaLnBrk="1" hangingPunct="1"/>
            <a:r>
              <a:rPr lang="ru-RU" altLang="ru-RU" sz="1400" smtClean="0"/>
              <a:t>Транспортная развязка </a:t>
            </a:r>
            <a:r>
              <a:rPr lang="ru-RU" altLang="ru-RU" sz="1400" b="1" i="1" smtClean="0"/>
              <a:t>The Judge Harry Pregerson Interchange</a:t>
            </a:r>
            <a:r>
              <a:rPr lang="ru-RU" altLang="ru-RU" sz="1400" smtClean="0"/>
              <a:t> находится в Лос-Анджелесе, Калифорния, и является одной из самых сложных развязок в США. Он позволяет въезд и выезд по всем направлениям между федеральными трассами I-105 и I-110. Это обмен с четырьмя слоями мостов сложенных в сложную сетью дорог, позволяющих беспрепятственный поток трафика, хотя обмен происходит между федеральными магистралями. Развязка было открыта в 1993 году. </a:t>
            </a:r>
          </a:p>
        </p:txBody>
      </p:sp>
      <p:pic>
        <p:nvPicPr>
          <p:cNvPr id="23555" name="Picture 5" descr="The Judge Harry Pregerson Interchange, Лос-Анжеле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1628775"/>
            <a:ext cx="6626225"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899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457200" y="188913"/>
            <a:ext cx="8229600" cy="6408737"/>
          </a:xfrm>
        </p:spPr>
        <p:txBody>
          <a:bodyPr/>
          <a:lstStyle/>
          <a:p>
            <a:pPr eaLnBrk="1" hangingPunct="1"/>
            <a:r>
              <a:rPr lang="ru-RU" altLang="ru-RU" sz="1400" b="1" i="1" smtClean="0"/>
              <a:t>The Puxi Viaduct</a:t>
            </a:r>
            <a:r>
              <a:rPr lang="ru-RU" altLang="ru-RU" sz="1400" smtClean="0"/>
              <a:t> – это одна из наиболее загруженных транспортных развязок в Шанхае, которая обслуживает тысячи автомобилей каждый час. Она имеет пять уровней мостов, которые помогают соединить две городских оживленных дороги, перенаправляя транспорт без лишней суеты и заторов. </a:t>
            </a:r>
          </a:p>
        </p:txBody>
      </p:sp>
      <p:pic>
        <p:nvPicPr>
          <p:cNvPr id="24579" name="Picture 5" descr="The Puxi Viaduct, Шанха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1700213"/>
            <a:ext cx="5400675"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208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468313" y="260350"/>
            <a:ext cx="8229600" cy="6408738"/>
          </a:xfrm>
        </p:spPr>
        <p:txBody>
          <a:bodyPr/>
          <a:lstStyle/>
          <a:p>
            <a:pPr eaLnBrk="1" hangingPunct="1"/>
            <a:r>
              <a:rPr lang="ru-RU" altLang="ru-RU" sz="1400" smtClean="0"/>
              <a:t>Эта развязка более известна как "клубок спагетти" - ведь действительно, сверху система похожа именно на спагетти. Это довольно давняя развязка, которая существует с 70-х годов прошлого века. Всего здесь 18 путей, 6 различных уровней. Все этой поддерживается 559 бетонными столбами, высотой вплоть до 24,4 метров. Внизу проходят 2 железнодорожные ветки, 3 канала, 2 реки. Одна из наиболее сложных транспортных систем в Великобритании. </a:t>
            </a:r>
            <a:br>
              <a:rPr lang="ru-RU" altLang="ru-RU" sz="1400" smtClean="0"/>
            </a:br>
            <a:endParaRPr lang="ru-RU" altLang="ru-RU" sz="1400" smtClean="0"/>
          </a:p>
        </p:txBody>
      </p:sp>
      <p:pic>
        <p:nvPicPr>
          <p:cNvPr id="25603" name="Picture 5" descr="Самые сложные дорожные системы мира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628775"/>
            <a:ext cx="72009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341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a:xfrm>
            <a:off x="457200" y="260350"/>
            <a:ext cx="8229600" cy="6408738"/>
          </a:xfrm>
        </p:spPr>
        <p:txBody>
          <a:bodyPr/>
          <a:lstStyle/>
          <a:p>
            <a:pPr eaLnBrk="1" hangingPunct="1"/>
            <a:endParaRPr lang="ru-RU" altLang="ru-RU" smtClean="0"/>
          </a:p>
        </p:txBody>
      </p:sp>
      <p:pic>
        <p:nvPicPr>
          <p:cNvPr id="26627" name="Picture 5" descr="Дорожные развязки в Японии (20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33375"/>
            <a:ext cx="3960813"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7" descr="daa3fb3cdb6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404813"/>
            <a:ext cx="3960812"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9" descr="fd03e92d39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429000"/>
            <a:ext cx="403225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240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457200" y="260350"/>
            <a:ext cx="8229600" cy="6597650"/>
          </a:xfrm>
        </p:spPr>
        <p:txBody>
          <a:bodyPr/>
          <a:lstStyle/>
          <a:p>
            <a:pPr eaLnBrk="1" hangingPunct="1"/>
            <a:r>
              <a:rPr lang="ru-RU" altLang="ru-RU" sz="1800" b="1" smtClean="0"/>
              <a:t>Развязка между шоссе 9 и 6, Токио, Япония</a:t>
            </a:r>
            <a:r>
              <a:rPr lang="ru-RU" altLang="ru-RU" sz="1800" smtClean="0"/>
              <a:t> </a:t>
            </a:r>
          </a:p>
        </p:txBody>
      </p:sp>
      <p:pic>
        <p:nvPicPr>
          <p:cNvPr id="27651" name="Picture 5" descr="2b672b925ab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20713"/>
            <a:ext cx="820737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6"/>
          <p:cNvSpPr>
            <a:spLocks noChangeArrowheads="1"/>
          </p:cNvSpPr>
          <p:nvPr/>
        </p:nvSpPr>
        <p:spPr bwMode="auto">
          <a:xfrm>
            <a:off x="250825" y="5321300"/>
            <a:ext cx="85693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just" eaLnBrk="1" hangingPunct="1"/>
            <a:r>
              <a:rPr lang="ru-RU" altLang="ru-RU"/>
              <a:t>В этой развязке и так сам черт ногу сломит, а тут еще и все обозначения сделаны исключительно на японском языке. Сама конструкция развязки тоже добавляет проблем: для большей сейсмической устойчивости секции эстакад соединены большими «суставами» из плотной резины. Когда машина въезжает на такой участок, она начинает непонятным образом подпрыгивать и дергаться, что совсем не помогает вам в поиске правильной дороги.</a:t>
            </a:r>
            <a:br>
              <a:rPr lang="ru-RU" altLang="ru-RU"/>
            </a:br>
            <a:r>
              <a:rPr lang="ru-RU" altLang="ru-RU"/>
              <a:t>  </a:t>
            </a:r>
          </a:p>
        </p:txBody>
      </p:sp>
    </p:spTree>
    <p:extLst>
      <p:ext uri="{BB962C8B-B14F-4D97-AF65-F5344CB8AC3E}">
        <p14:creationId xmlns:p14="http://schemas.microsoft.com/office/powerpoint/2010/main" val="3446097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http://im4-tub-ru.yandex.net/i?id=16200800-03-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5575" y="214313"/>
            <a:ext cx="3586163"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7" descr="http://im5-tub-ru.yandex.net/i?id=656663641-25-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8" y="285750"/>
            <a:ext cx="4071937"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9" descr="http://im3-tub-ru.yandex.net/i?id=643744767-29-72&amp;n=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3725863"/>
            <a:ext cx="4073525"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10"/>
          <p:cNvSpPr>
            <a:spLocks noChangeArrowheads="1"/>
          </p:cNvSpPr>
          <p:nvPr/>
        </p:nvSpPr>
        <p:spPr bwMode="auto">
          <a:xfrm>
            <a:off x="0" y="0"/>
            <a:ext cx="9144000" cy="0"/>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17457"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r>
              <a:rPr lang="ru-RU" altLang="ru-RU" sz="900">
                <a:solidFill>
                  <a:srgbClr val="FF0000"/>
                </a:solidFill>
                <a:cs typeface="Arial" panose="020B0604020202020204" pitchFamily="34" charset="0"/>
                <a:hlinkClick r:id="rId5"/>
              </a:rPr>
              <a:t>  </a:t>
            </a:r>
            <a:r>
              <a:rPr lang="ru-RU" altLang="ru-RU" sz="9000">
                <a:solidFill>
                  <a:srgbClr val="FF0000"/>
                </a:solidFill>
                <a:cs typeface="Arial" panose="020B0604020202020204" pitchFamily="34" charset="0"/>
              </a:rPr>
              <a:t> </a:t>
            </a:r>
            <a:r>
              <a:rPr lang="ru-RU" altLang="ru-RU" sz="900">
                <a:solidFill>
                  <a:srgbClr val="FF0000"/>
                </a:solidFill>
                <a:cs typeface="Arial" panose="020B0604020202020204" pitchFamily="34" charset="0"/>
              </a:rPr>
              <a:t>                                                                  </a:t>
            </a:r>
            <a:endParaRPr lang="ru-RU" altLang="ru-RU" sz="800"/>
          </a:p>
          <a:p>
            <a:pPr algn="l"/>
            <a:r>
              <a:rPr lang="ru-RU" altLang="ru-RU" sz="1000">
                <a:solidFill>
                  <a:srgbClr val="FFFFFF"/>
                </a:solidFill>
                <a:cs typeface="Arial" panose="020B0604020202020204" pitchFamily="34" charset="0"/>
              </a:rPr>
              <a:t>... Эндрю ищет и снимает </a:t>
            </a:r>
          </a:p>
          <a:p>
            <a:pPr algn="l"/>
            <a:endParaRPr lang="ru-RU" altLang="ru-RU" sz="900">
              <a:solidFill>
                <a:srgbClr val="FF0000"/>
              </a:solidFill>
              <a:cs typeface="Arial" panose="020B0604020202020204" pitchFamily="34" charset="0"/>
            </a:endParaRPr>
          </a:p>
        </p:txBody>
      </p:sp>
      <p:pic>
        <p:nvPicPr>
          <p:cNvPr id="28678" name="Picture 11" descr="http://im4-tub-ru.yandex.net/i?id=461204128-54-72&amp;n=21">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063" y="3571875"/>
            <a:ext cx="37147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602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Автодороги мира. Развязки Японии (10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384175"/>
            <a:ext cx="8424862"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616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Дорожные развязки в Япон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1414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http://sanekua.ru/home/sanekua.ru/wp-content/uploads/2009/09/razvyazki_yaponii0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428625"/>
            <a:ext cx="842962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2"/>
          <p:cNvSpPr>
            <a:spLocks noChangeArrowheads="1"/>
          </p:cNvSpPr>
          <p:nvPr/>
        </p:nvSpPr>
        <p:spPr bwMode="auto">
          <a:xfrm>
            <a:off x="147638" y="58738"/>
            <a:ext cx="0" cy="339725"/>
          </a:xfrm>
          <a:prstGeom prst="rect">
            <a:avLst/>
          </a:prstGeom>
          <a:solidFill>
            <a:srgbClr val="F2F2E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a:r>
              <a:rPr lang="ru-RU" altLang="ru-RU" sz="800"/>
              <a:t/>
            </a:r>
            <a:br>
              <a:rPr lang="ru-RU" altLang="ru-RU" sz="800"/>
            </a:br>
            <a:endParaRPr lang="ru-RU" altLang="ru-RU"/>
          </a:p>
        </p:txBody>
      </p:sp>
    </p:spTree>
    <p:extLst>
      <p:ext uri="{BB962C8B-B14F-4D97-AF65-F5344CB8AC3E}">
        <p14:creationId xmlns:p14="http://schemas.microsoft.com/office/powerpoint/2010/main" val="28779294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m4-tub-ru.yandex.net/i?id=253357557-64-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58738"/>
            <a:ext cx="3643312"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3"/>
          <p:cNvSpPr>
            <a:spLocks noChangeArrowheads="1"/>
          </p:cNvSpPr>
          <p:nvPr/>
        </p:nvSpPr>
        <p:spPr bwMode="auto">
          <a:xfrm>
            <a:off x="0" y="0"/>
            <a:ext cx="9144000" cy="0"/>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17457"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r>
              <a:rPr lang="ru-RU" altLang="ru-RU" sz="900">
                <a:solidFill>
                  <a:srgbClr val="FF0000"/>
                </a:solidFill>
                <a:cs typeface="Arial" panose="020B0604020202020204" pitchFamily="34" charset="0"/>
                <a:hlinkClick r:id="rId3"/>
              </a:rPr>
              <a:t>  </a:t>
            </a:r>
            <a:r>
              <a:rPr lang="ru-RU" altLang="ru-RU" sz="9000">
                <a:solidFill>
                  <a:srgbClr val="FF0000"/>
                </a:solidFill>
                <a:cs typeface="Arial" panose="020B0604020202020204" pitchFamily="34" charset="0"/>
              </a:rPr>
              <a:t> </a:t>
            </a:r>
            <a:r>
              <a:rPr lang="ru-RU" altLang="ru-RU" sz="900">
                <a:solidFill>
                  <a:srgbClr val="FF0000"/>
                </a:solidFill>
                <a:cs typeface="Arial" panose="020B0604020202020204" pitchFamily="34" charset="0"/>
              </a:rPr>
              <a:t>                                                                    </a:t>
            </a:r>
            <a:endParaRPr lang="ru-RU" altLang="ru-RU" sz="800"/>
          </a:p>
          <a:p>
            <a:pPr algn="l"/>
            <a:r>
              <a:rPr lang="ru-RU" altLang="ru-RU" sz="1000" b="1">
                <a:solidFill>
                  <a:srgbClr val="FFFFFF"/>
                </a:solidFill>
                <a:cs typeface="Arial" panose="020B0604020202020204" pitchFamily="34" charset="0"/>
              </a:rPr>
              <a:t>Развязка</a:t>
            </a:r>
            <a:r>
              <a:rPr lang="ru-RU" altLang="ru-RU" sz="1000">
                <a:solidFill>
                  <a:srgbClr val="FFFFFF"/>
                </a:solidFill>
                <a:cs typeface="Arial" panose="020B0604020202020204" pitchFamily="34" charset="0"/>
              </a:rPr>
              <a:t> </a:t>
            </a:r>
            <a:r>
              <a:rPr lang="ru-RU" altLang="ru-RU" sz="1000" b="1">
                <a:solidFill>
                  <a:srgbClr val="FFFFFF"/>
                </a:solidFill>
                <a:cs typeface="Arial" panose="020B0604020202020204" pitchFamily="34" charset="0"/>
              </a:rPr>
              <a:t>в</a:t>
            </a:r>
            <a:r>
              <a:rPr lang="ru-RU" altLang="ru-RU" sz="1000">
                <a:solidFill>
                  <a:srgbClr val="FFFFFF"/>
                </a:solidFill>
                <a:cs typeface="Arial" panose="020B0604020202020204" pitchFamily="34" charset="0"/>
              </a:rPr>
              <a:t> </a:t>
            </a:r>
            <a:r>
              <a:rPr lang="ru-RU" altLang="ru-RU" sz="1000" b="1">
                <a:solidFill>
                  <a:srgbClr val="FFFFFF"/>
                </a:solidFill>
                <a:cs typeface="Arial" panose="020B0604020202020204" pitchFamily="34" charset="0"/>
              </a:rPr>
              <a:t>Пекине</a:t>
            </a:r>
            <a:r>
              <a:rPr lang="ru-RU" altLang="ru-RU" sz="1000">
                <a:solidFill>
                  <a:srgbClr val="FFFFFF"/>
                </a:solidFill>
                <a:cs typeface="Arial" panose="020B0604020202020204" pitchFamily="34" charset="0"/>
              </a:rPr>
              <a:t>. Компании </a:t>
            </a:r>
          </a:p>
          <a:p>
            <a:pPr algn="l"/>
            <a:endParaRPr lang="ru-RU" altLang="ru-RU" sz="900">
              <a:solidFill>
                <a:srgbClr val="FF0000"/>
              </a:solidFill>
              <a:cs typeface="Arial" panose="020B0604020202020204" pitchFamily="34" charset="0"/>
            </a:endParaRPr>
          </a:p>
        </p:txBody>
      </p:sp>
      <p:pic>
        <p:nvPicPr>
          <p:cNvPr id="32772" name="Picture 4" descr="http://im6-tub-ru.yandex.net/i?id=92969268-57-72&amp;n=2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0" y="87313"/>
            <a:ext cx="438785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6" descr="http://img.bibo.kz/4823/482355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 y="3143250"/>
            <a:ext cx="5786437"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Прямоугольник 7"/>
          <p:cNvSpPr>
            <a:spLocks noChangeArrowheads="1"/>
          </p:cNvSpPr>
          <p:nvPr/>
        </p:nvSpPr>
        <p:spPr bwMode="auto">
          <a:xfrm>
            <a:off x="6643688" y="3571875"/>
            <a:ext cx="19288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1600"/>
              <a:t>Дорожная развязка «Карусель» в Шанхае: теперь пешеходы и автомобили не создают друг другу препятствий..</a:t>
            </a:r>
          </a:p>
        </p:txBody>
      </p:sp>
    </p:spTree>
    <p:extLst>
      <p:ext uri="{BB962C8B-B14F-4D97-AF65-F5344CB8AC3E}">
        <p14:creationId xmlns:p14="http://schemas.microsoft.com/office/powerpoint/2010/main" val="3373183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im7-tub-ru.yandex.net/i?id=524318366-29-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963" y="714375"/>
            <a:ext cx="7261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788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5-tub-ru.yandex.net/i?id=332843023-49-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785813"/>
            <a:ext cx="8932862"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492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ol de Turini, Франц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8" y="571500"/>
            <a:ext cx="8143875"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787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Guoliang Tunnel Road, Кита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28625"/>
            <a:ext cx="7143750" cy="398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Прямоугольник 4"/>
          <p:cNvSpPr>
            <a:spLocks noChangeArrowheads="1"/>
          </p:cNvSpPr>
          <p:nvPr/>
        </p:nvSpPr>
        <p:spPr bwMode="auto">
          <a:xfrm>
            <a:off x="642938" y="4500563"/>
            <a:ext cx="80724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1200"/>
              <a:t>Великолепная туннельная дорога в горах Taihang была высечена в горной породе в ручную, на строительство понадобилось более пяти лет.  Многие сельские жители погибли в результате несчастных случаев во время строительства туннеля, но другие по-прежнему неотступно трудились на постройке тоннеля, который был открыт для движения 1-го мая 1977 года.</a:t>
            </a:r>
            <a:r>
              <a:rPr lang="ru-RU" altLang="ru-RU" sz="1200" b="1" i="1"/>
              <a:t>Guoliang Tunnel Road</a:t>
            </a:r>
            <a:r>
              <a:rPr lang="ru-RU" altLang="ru-RU" sz="1200"/>
              <a:t> это 1200 метровый туннель около 5 метров и 4 метра в ширину. Он расположен в провинции Хэнань, Китай. Туннель Guoliang также известен как,  «дорога, которая не прощает ошибки»,  большинство аварий в туннеле в первую очередь вызвано игнорированием скоростного режима. Тем не менее, это очень живописный маршрут и является одним из ключевых направлений на китайской карте туризма.</a:t>
            </a:r>
          </a:p>
        </p:txBody>
      </p:sp>
    </p:spTree>
    <p:extLst>
      <p:ext uri="{BB962C8B-B14F-4D97-AF65-F5344CB8AC3E}">
        <p14:creationId xmlns:p14="http://schemas.microsoft.com/office/powerpoint/2010/main" val="2780252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uoliang Tunnel Road, Кита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8" y="785813"/>
            <a:ext cx="809307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6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16632"/>
            <a:ext cx="7867019" cy="6740307"/>
          </a:xfrm>
          <a:prstGeom prst="rect">
            <a:avLst/>
          </a:prstGeom>
        </p:spPr>
        <p:txBody>
          <a:bodyPr wrap="square">
            <a:spAutoFit/>
          </a:bodyPr>
          <a:lstStyle/>
          <a:p>
            <a:pPr lvl="0" algn="ctr"/>
            <a:r>
              <a:rPr lang="ru-RU" sz="1600" dirty="0">
                <a:solidFill>
                  <a:schemeClr val="accent2">
                    <a:lumMod val="75000"/>
                  </a:schemeClr>
                </a:solidFill>
              </a:rPr>
              <a:t>СПИСОК </a:t>
            </a:r>
            <a:r>
              <a:rPr lang="ru-RU" sz="1600" dirty="0" smtClean="0">
                <a:solidFill>
                  <a:schemeClr val="accent2">
                    <a:lumMod val="75000"/>
                  </a:schemeClr>
                </a:solidFill>
              </a:rPr>
              <a:t> ЛИТЕРАТУРЫ</a:t>
            </a:r>
            <a:endParaRPr lang="ru-RU" sz="1400" dirty="0" smtClean="0">
              <a:solidFill>
                <a:schemeClr val="accent2">
                  <a:lumMod val="75000"/>
                </a:schemeClr>
              </a:solidFill>
            </a:endParaRPr>
          </a:p>
          <a:p>
            <a:r>
              <a:rPr lang="ru-RU" sz="1600" dirty="0" smtClean="0">
                <a:solidFill>
                  <a:schemeClr val="accent2">
                    <a:lumMod val="75000"/>
                  </a:schemeClr>
                </a:solidFill>
              </a:rPr>
              <a:t> Косцов А.В., Бахирев И.А., Боровик Е.Н., </a:t>
            </a:r>
            <a:r>
              <a:rPr lang="ru-RU" sz="1600" dirty="0" err="1" smtClean="0">
                <a:solidFill>
                  <a:schemeClr val="accent2">
                    <a:lumMod val="75000"/>
                  </a:schemeClr>
                </a:solidFill>
              </a:rPr>
              <a:t>Мартяхин</a:t>
            </a:r>
            <a:r>
              <a:rPr lang="ru-RU" sz="1600" dirty="0" smtClean="0">
                <a:solidFill>
                  <a:schemeClr val="accent2">
                    <a:lumMod val="75000"/>
                  </a:schemeClr>
                </a:solidFill>
              </a:rPr>
              <a:t> Д.С., Транспортная планировка городов. Учебное пособие. А-</a:t>
            </a:r>
            <a:r>
              <a:rPr lang="ru-RU" sz="1600" dirty="0" err="1" smtClean="0">
                <a:solidFill>
                  <a:schemeClr val="accent2">
                    <a:lumMod val="75000"/>
                  </a:schemeClr>
                </a:solidFill>
              </a:rPr>
              <a:t>Проджект</a:t>
            </a:r>
            <a:r>
              <a:rPr lang="ru-RU" sz="1600" dirty="0" smtClean="0">
                <a:solidFill>
                  <a:schemeClr val="accent2">
                    <a:lumMod val="75000"/>
                  </a:schemeClr>
                </a:solidFill>
              </a:rPr>
              <a:t>. М.; 2017, -300с.</a:t>
            </a:r>
            <a:endParaRPr lang="ru-RU" sz="1400" dirty="0" smtClean="0">
              <a:solidFill>
                <a:schemeClr val="accent2">
                  <a:lumMod val="75000"/>
                </a:schemeClr>
              </a:solidFill>
            </a:endParaRPr>
          </a:p>
          <a:p>
            <a:pPr lvl="0"/>
            <a:r>
              <a:rPr lang="ru-RU" sz="1600" dirty="0" err="1" smtClean="0">
                <a:solidFill>
                  <a:schemeClr val="accent2">
                    <a:lumMod val="75000"/>
                  </a:schemeClr>
                </a:solidFill>
              </a:rPr>
              <a:t>Шукуров</a:t>
            </a:r>
            <a:r>
              <a:rPr lang="ru-RU" sz="1600" dirty="0" smtClean="0">
                <a:solidFill>
                  <a:schemeClr val="accent2">
                    <a:lumMod val="75000"/>
                  </a:schemeClr>
                </a:solidFill>
              </a:rPr>
              <a:t> </a:t>
            </a:r>
            <a:r>
              <a:rPr lang="ru-RU" sz="1600" dirty="0">
                <a:solidFill>
                  <a:schemeClr val="accent2">
                    <a:lumMod val="75000"/>
                  </a:schemeClr>
                </a:solidFill>
              </a:rPr>
              <a:t>И.С., Луняков И.Р., Халилов И.Р., Курсовое и дипломное проектирование по градостроительству. Учебное пособие. Издательство Ассоциации строительных вузов. М.; 2015, -328 с.</a:t>
            </a:r>
            <a:endParaRPr lang="ru-RU" sz="1400" dirty="0">
              <a:solidFill>
                <a:schemeClr val="accent2">
                  <a:lumMod val="75000"/>
                </a:schemeClr>
              </a:solidFill>
            </a:endParaRPr>
          </a:p>
          <a:p>
            <a:pPr lvl="0"/>
            <a:r>
              <a:rPr lang="ru-RU" sz="1600" dirty="0">
                <a:solidFill>
                  <a:schemeClr val="accent2">
                    <a:lumMod val="75000"/>
                  </a:schemeClr>
                </a:solidFill>
              </a:rPr>
              <a:t>Овечкин Е.В., </a:t>
            </a:r>
            <a:r>
              <a:rPr lang="ru-RU" sz="1600" dirty="0" err="1">
                <a:solidFill>
                  <a:schemeClr val="accent2">
                    <a:lumMod val="75000"/>
                  </a:schemeClr>
                </a:solidFill>
              </a:rPr>
              <a:t>Фишельсон</a:t>
            </a:r>
            <a:r>
              <a:rPr lang="ru-RU" sz="1600" dirty="0">
                <a:solidFill>
                  <a:schemeClr val="accent2">
                    <a:lumMod val="75000"/>
                  </a:schemeClr>
                </a:solidFill>
              </a:rPr>
              <a:t> М.С. Городской транспорт. М.; 2013. – 245 с.</a:t>
            </a:r>
            <a:endParaRPr lang="ru-RU" sz="1400" dirty="0">
              <a:solidFill>
                <a:schemeClr val="accent2">
                  <a:lumMod val="75000"/>
                </a:schemeClr>
              </a:solidFill>
            </a:endParaRPr>
          </a:p>
          <a:p>
            <a:pPr lvl="0"/>
            <a:r>
              <a:rPr lang="ru-RU" sz="1600" dirty="0">
                <a:solidFill>
                  <a:schemeClr val="accent2">
                    <a:lumMod val="75000"/>
                  </a:schemeClr>
                </a:solidFill>
              </a:rPr>
              <a:t>Градостроительство. Планировка и застройка городских и сельских поселений СНиП РК 3.01-01-2008, Астана, </a:t>
            </a:r>
            <a:r>
              <a:rPr lang="ru-RU" sz="1600" dirty="0" smtClean="0">
                <a:solidFill>
                  <a:schemeClr val="accent2">
                    <a:lumMod val="75000"/>
                  </a:schemeClr>
                </a:solidFill>
              </a:rPr>
              <a:t>2008</a:t>
            </a:r>
            <a:r>
              <a:rPr lang="ru-RU" sz="1600" b="1" dirty="0">
                <a:solidFill>
                  <a:schemeClr val="accent2">
                    <a:lumMod val="75000"/>
                  </a:schemeClr>
                </a:solidFill>
              </a:rPr>
              <a:t> </a:t>
            </a:r>
            <a:r>
              <a:rPr lang="ru-RU" sz="1600" dirty="0" smtClean="0">
                <a:solidFill>
                  <a:schemeClr val="accent2">
                    <a:lumMod val="75000"/>
                  </a:schemeClr>
                </a:solidFill>
              </a:rPr>
              <a:t>Гуревич </a:t>
            </a:r>
            <a:r>
              <a:rPr lang="ru-RU" sz="1600" dirty="0">
                <a:solidFill>
                  <a:schemeClr val="accent2">
                    <a:lumMod val="75000"/>
                  </a:schemeClr>
                </a:solidFill>
              </a:rPr>
              <a:t>и др. Справочник проектировщика городских дорог. М., </a:t>
            </a:r>
            <a:r>
              <a:rPr lang="ru-RU" sz="1600" dirty="0" err="1">
                <a:solidFill>
                  <a:schemeClr val="accent2">
                    <a:lumMod val="75000"/>
                  </a:schemeClr>
                </a:solidFill>
              </a:rPr>
              <a:t>Стройиздат</a:t>
            </a:r>
            <a:r>
              <a:rPr lang="ru-RU" sz="1600" dirty="0">
                <a:solidFill>
                  <a:schemeClr val="accent2">
                    <a:lumMod val="75000"/>
                  </a:schemeClr>
                </a:solidFill>
              </a:rPr>
              <a:t>. 1968.</a:t>
            </a:r>
            <a:endParaRPr lang="ru-RU" sz="1400" dirty="0">
              <a:solidFill>
                <a:schemeClr val="accent2">
                  <a:lumMod val="75000"/>
                </a:schemeClr>
              </a:solidFill>
            </a:endParaRPr>
          </a:p>
          <a:p>
            <a:pPr lvl="0"/>
            <a:r>
              <a:rPr lang="ru-RU" sz="1600" dirty="0" err="1">
                <a:solidFill>
                  <a:schemeClr val="accent2">
                    <a:lumMod val="75000"/>
                  </a:schemeClr>
                </a:solidFill>
              </a:rPr>
              <a:t>Гохман</a:t>
            </a:r>
            <a:r>
              <a:rPr lang="ru-RU" sz="1600" dirty="0">
                <a:solidFill>
                  <a:schemeClr val="accent2">
                    <a:lumMod val="75000"/>
                  </a:schemeClr>
                </a:solidFill>
              </a:rPr>
              <a:t> В.А. и др. Пересечение и примыкание автомобильных дорог: М., высшая школа, 1989. - 319 с.</a:t>
            </a:r>
            <a:endParaRPr lang="ru-RU" sz="1400" dirty="0">
              <a:solidFill>
                <a:schemeClr val="accent2">
                  <a:lumMod val="75000"/>
                </a:schemeClr>
              </a:solidFill>
            </a:endParaRPr>
          </a:p>
          <a:p>
            <a:pPr lvl="0"/>
            <a:r>
              <a:rPr lang="ru-RU" sz="1600" dirty="0">
                <a:solidFill>
                  <a:schemeClr val="accent2">
                    <a:lumMod val="75000"/>
                  </a:schemeClr>
                </a:solidFill>
              </a:rPr>
              <a:t>Меркулов Е.А. Городские дороги. Учебник для вузов. М., «Высшая школа», 1973.- 456с.</a:t>
            </a:r>
            <a:endParaRPr lang="ru-RU" sz="1400" dirty="0">
              <a:solidFill>
                <a:schemeClr val="accent2">
                  <a:lumMod val="75000"/>
                </a:schemeClr>
              </a:solidFill>
            </a:endParaRPr>
          </a:p>
          <a:p>
            <a:pPr lvl="0"/>
            <a:r>
              <a:rPr lang="ru-RU" sz="1600" dirty="0">
                <a:solidFill>
                  <a:schemeClr val="accent2">
                    <a:lumMod val="75000"/>
                  </a:schemeClr>
                </a:solidFill>
              </a:rPr>
              <a:t>Меркулов Е.А. и др. Примеры проектирования дорог и сетей пассажирского транспорта в городах. М., «Высшая школа», 1962. – 265 с.</a:t>
            </a:r>
            <a:endParaRPr lang="ru-RU" sz="1400" dirty="0">
              <a:solidFill>
                <a:schemeClr val="accent2">
                  <a:lumMod val="75000"/>
                </a:schemeClr>
              </a:solidFill>
            </a:endParaRPr>
          </a:p>
          <a:p>
            <a:pPr lvl="0"/>
            <a:r>
              <a:rPr lang="ru-RU" sz="1600" dirty="0" err="1">
                <a:solidFill>
                  <a:schemeClr val="accent2">
                    <a:lumMod val="75000"/>
                  </a:schemeClr>
                </a:solidFill>
              </a:rPr>
              <a:t>Милашечкин</a:t>
            </a:r>
            <a:r>
              <a:rPr lang="ru-RU" sz="1600" dirty="0">
                <a:solidFill>
                  <a:schemeClr val="accent2">
                    <a:lumMod val="75000"/>
                  </a:schemeClr>
                </a:solidFill>
              </a:rPr>
              <a:t> А.А. и др. Узлы автомобильных дорог. М., «Транспорт», 1966. – 366с.</a:t>
            </a:r>
            <a:endParaRPr lang="ru-RU" sz="1400" dirty="0">
              <a:solidFill>
                <a:schemeClr val="accent2">
                  <a:lumMod val="75000"/>
                </a:schemeClr>
              </a:solidFill>
            </a:endParaRPr>
          </a:p>
          <a:p>
            <a:r>
              <a:rPr lang="ru-RU" sz="1600" dirty="0" smtClean="0">
                <a:solidFill>
                  <a:schemeClr val="accent2">
                    <a:lumMod val="75000"/>
                  </a:schemeClr>
                </a:solidFill>
              </a:rPr>
              <a:t>Меркулов </a:t>
            </a:r>
            <a:r>
              <a:rPr lang="ru-RU" sz="1600" dirty="0">
                <a:solidFill>
                  <a:schemeClr val="accent2">
                    <a:lumMod val="75000"/>
                  </a:schemeClr>
                </a:solidFill>
              </a:rPr>
              <a:t>Е.А. и др. Сборник конструкций городских дорог. М., </a:t>
            </a:r>
            <a:r>
              <a:rPr lang="ru-RU" sz="1600" dirty="0" err="1">
                <a:solidFill>
                  <a:schemeClr val="accent2">
                    <a:lumMod val="75000"/>
                  </a:schemeClr>
                </a:solidFill>
              </a:rPr>
              <a:t>Стройиздат</a:t>
            </a:r>
            <a:r>
              <a:rPr lang="ru-RU" sz="1600" dirty="0">
                <a:solidFill>
                  <a:schemeClr val="accent2">
                    <a:lumMod val="75000"/>
                  </a:schemeClr>
                </a:solidFill>
              </a:rPr>
              <a:t>, 1967</a:t>
            </a:r>
            <a:r>
              <a:rPr lang="ru-RU" sz="1600" dirty="0" smtClean="0">
                <a:solidFill>
                  <a:schemeClr val="accent2">
                    <a:lumMod val="75000"/>
                  </a:schemeClr>
                </a:solidFill>
              </a:rPr>
              <a:t>.– </a:t>
            </a:r>
            <a:r>
              <a:rPr lang="ru-RU" sz="1600" dirty="0">
                <a:solidFill>
                  <a:schemeClr val="accent2">
                    <a:lumMod val="75000"/>
                  </a:schemeClr>
                </a:solidFill>
              </a:rPr>
              <a:t>186 с.</a:t>
            </a:r>
          </a:p>
          <a:p>
            <a:pPr lvl="0"/>
            <a:r>
              <a:rPr lang="ru-RU" sz="1600" dirty="0">
                <a:solidFill>
                  <a:schemeClr val="accent2">
                    <a:lumMod val="75000"/>
                  </a:schemeClr>
                </a:solidFill>
              </a:rPr>
              <a:t>Озеленение населенных мест: Справочник /Ерохин Г.П. и др., М., «Высшая школа», 1974. – 123 с.</a:t>
            </a:r>
            <a:endParaRPr lang="ru-RU" sz="1400" dirty="0">
              <a:solidFill>
                <a:schemeClr val="accent2">
                  <a:lumMod val="75000"/>
                </a:schemeClr>
              </a:solidFill>
            </a:endParaRPr>
          </a:p>
          <a:p>
            <a:pPr lvl="0"/>
            <a:r>
              <a:rPr lang="ru-RU" sz="1600" dirty="0" err="1">
                <a:solidFill>
                  <a:schemeClr val="accent2">
                    <a:lumMod val="75000"/>
                  </a:schemeClr>
                </a:solidFill>
              </a:rPr>
              <a:t>Орнатский</a:t>
            </a:r>
            <a:r>
              <a:rPr lang="ru-RU" sz="1600" dirty="0">
                <a:solidFill>
                  <a:schemeClr val="accent2">
                    <a:lumMod val="75000"/>
                  </a:schemeClr>
                </a:solidFill>
              </a:rPr>
              <a:t> Н.П. Проектирование городских скоростных дорог. М., «Высшая школа», 1974.- 123 с.</a:t>
            </a:r>
            <a:endParaRPr lang="ru-RU" sz="1400" dirty="0">
              <a:solidFill>
                <a:schemeClr val="accent2">
                  <a:lumMod val="75000"/>
                </a:schemeClr>
              </a:solidFill>
            </a:endParaRPr>
          </a:p>
          <a:p>
            <a:pPr lvl="0"/>
            <a:r>
              <a:rPr lang="ru-RU" sz="1600" dirty="0">
                <a:solidFill>
                  <a:schemeClr val="accent2">
                    <a:lumMod val="75000"/>
                  </a:schemeClr>
                </a:solidFill>
              </a:rPr>
              <a:t>Информационно	–	аналитический	</a:t>
            </a:r>
            <a:r>
              <a:rPr lang="ru-RU" sz="1600" dirty="0" smtClean="0">
                <a:solidFill>
                  <a:schemeClr val="accent2">
                    <a:lumMod val="75000"/>
                  </a:schemeClr>
                </a:solidFill>
              </a:rPr>
              <a:t>журнал «Автомобильные</a:t>
            </a:r>
            <a:r>
              <a:rPr lang="ru-RU" sz="1600" dirty="0">
                <a:solidFill>
                  <a:schemeClr val="accent2">
                    <a:lumMod val="75000"/>
                  </a:schemeClr>
                </a:solidFill>
              </a:rPr>
              <a:t>	дороги»	</a:t>
            </a:r>
            <a:r>
              <a:rPr lang="ru-RU" sz="1600" dirty="0" smtClean="0">
                <a:solidFill>
                  <a:schemeClr val="accent2">
                    <a:lumMod val="75000"/>
                  </a:schemeClr>
                </a:solidFill>
              </a:rPr>
              <a:t>ЗАО</a:t>
            </a:r>
            <a:r>
              <a:rPr lang="ru-RU" sz="1400" dirty="0">
                <a:solidFill>
                  <a:schemeClr val="accent2">
                    <a:lumMod val="75000"/>
                  </a:schemeClr>
                </a:solidFill>
              </a:rPr>
              <a:t> </a:t>
            </a:r>
            <a:r>
              <a:rPr lang="ru-RU" sz="1600" dirty="0" smtClean="0">
                <a:solidFill>
                  <a:schemeClr val="accent2">
                    <a:lumMod val="75000"/>
                  </a:schemeClr>
                </a:solidFill>
              </a:rPr>
              <a:t>«Издательство </a:t>
            </a:r>
            <a:r>
              <a:rPr lang="ru-RU" sz="1600" dirty="0">
                <a:solidFill>
                  <a:schemeClr val="accent2">
                    <a:lumMod val="75000"/>
                  </a:schemeClr>
                </a:solidFill>
              </a:rPr>
              <a:t>«Дороги», Москва, комитет по печати РФ, ежемесячник.»</a:t>
            </a:r>
          </a:p>
        </p:txBody>
      </p:sp>
    </p:spTree>
    <p:extLst>
      <p:ext uri="{BB962C8B-B14F-4D97-AF65-F5344CB8AC3E}">
        <p14:creationId xmlns:p14="http://schemas.microsoft.com/office/powerpoint/2010/main" val="81807457"/>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2056</TotalTime>
  <Words>3704</Words>
  <Application>Microsoft Office PowerPoint</Application>
  <PresentationFormat>Экран (4:3)</PresentationFormat>
  <Paragraphs>188</Paragraphs>
  <Slides>39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39</vt:i4>
      </vt:variant>
    </vt:vector>
  </HeadingPairs>
  <TitlesOfParts>
    <vt:vector size="45" baseType="lpstr">
      <vt:lpstr>Arial</vt:lpstr>
      <vt:lpstr>Calibri</vt:lpstr>
      <vt:lpstr>Century Gothic</vt:lpstr>
      <vt:lpstr>Times New Roman</vt:lpstr>
      <vt:lpstr>Wingdings 3</vt:lpstr>
      <vt:lpstr>Легкий дым</vt:lpstr>
      <vt:lpstr> Основы проектирования городских дорог и улиц</vt:lpstr>
      <vt:lpstr>Тема 5. Лекция 8  Увязка плана и продольного профиля улиц с пересекаемыми магистралями.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Условия Эксплуатации дорожных конструкций</dc:title>
  <dc:creator>svkube</dc:creator>
  <cp:lastModifiedBy>Asus</cp:lastModifiedBy>
  <cp:revision>84</cp:revision>
  <dcterms:created xsi:type="dcterms:W3CDTF">2014-09-03T06:40:38Z</dcterms:created>
  <dcterms:modified xsi:type="dcterms:W3CDTF">2021-11-30T04:56:35Z</dcterms:modified>
</cp:coreProperties>
</file>